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86" r:id="rId2"/>
    <p:sldId id="287" r:id="rId3"/>
    <p:sldId id="288" r:id="rId4"/>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napToGrid="0">
      <p:cViewPr>
        <p:scale>
          <a:sx n="150" d="100"/>
          <a:sy n="150" d="100"/>
        </p:scale>
        <p:origin x="787" y="57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F15DB-A479-4659-877A-10C8AC136346}" type="datetimeFigureOut">
              <a:rPr kumimoji="1" lang="ja-JP" altLang="en-US" smtClean="0"/>
              <a:t>2025/2/1</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B08D5-730C-42A9-B702-4A2ACF41C434}" type="slidenum">
              <a:rPr kumimoji="1" lang="ja-JP" altLang="en-US" smtClean="0"/>
              <a:t>‹#›</a:t>
            </a:fld>
            <a:endParaRPr kumimoji="1" lang="ja-JP" altLang="en-US"/>
          </a:p>
        </p:txBody>
      </p:sp>
    </p:spTree>
    <p:extLst>
      <p:ext uri="{BB962C8B-B14F-4D97-AF65-F5344CB8AC3E}">
        <p14:creationId xmlns:p14="http://schemas.microsoft.com/office/powerpoint/2010/main" val="8356094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31D5C-040A-A1A2-BED9-990F40A871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0D7B41E-FB31-5C89-3509-8471055BEC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12E464-48AF-B595-6827-2D3DEFB197B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63D7F9D-4E30-F66F-A43F-E4BF8B747278}"/>
              </a:ext>
            </a:extLst>
          </p:cNvPr>
          <p:cNvSpPr>
            <a:spLocks noGrp="1"/>
          </p:cNvSpPr>
          <p:nvPr>
            <p:ph type="sldNum" sz="quarter" idx="5"/>
          </p:nvPr>
        </p:nvSpPr>
        <p:spPr/>
        <p:txBody>
          <a:bodyPr/>
          <a:lstStyle/>
          <a:p>
            <a:fld id="{F7CB08D5-730C-42A9-B702-4A2ACF41C434}" type="slidenum">
              <a:rPr kumimoji="1" lang="ja-JP" altLang="en-US" smtClean="0"/>
              <a:t>1</a:t>
            </a:fld>
            <a:endParaRPr kumimoji="1" lang="ja-JP" altLang="en-US"/>
          </a:p>
        </p:txBody>
      </p:sp>
    </p:spTree>
    <p:extLst>
      <p:ext uri="{BB962C8B-B14F-4D97-AF65-F5344CB8AC3E}">
        <p14:creationId xmlns:p14="http://schemas.microsoft.com/office/powerpoint/2010/main" val="227156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7CB08D5-730C-42A9-B702-4A2ACF41C434}" type="slidenum">
              <a:rPr kumimoji="1" lang="ja-JP" altLang="en-US" smtClean="0"/>
              <a:t>3</a:t>
            </a:fld>
            <a:endParaRPr kumimoji="1" lang="ja-JP" altLang="en-US"/>
          </a:p>
        </p:txBody>
      </p:sp>
    </p:spTree>
    <p:extLst>
      <p:ext uri="{BB962C8B-B14F-4D97-AF65-F5344CB8AC3E}">
        <p14:creationId xmlns:p14="http://schemas.microsoft.com/office/powerpoint/2010/main" val="285043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C8A72D5-19DD-4FDE-93B7-B05277832E55}"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B4AF37-DDC0-4917-9F00-8ED7416E63E5}" type="slidenum">
              <a:rPr kumimoji="1" lang="ja-JP" altLang="en-US" smtClean="0"/>
              <a:t>‹#›</a:t>
            </a:fld>
            <a:endParaRPr kumimoji="1" lang="ja-JP" altLang="en-US"/>
          </a:p>
        </p:txBody>
      </p:sp>
    </p:spTree>
    <p:extLst>
      <p:ext uri="{BB962C8B-B14F-4D97-AF65-F5344CB8AC3E}">
        <p14:creationId xmlns:p14="http://schemas.microsoft.com/office/powerpoint/2010/main" val="210275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8A72D5-19DD-4FDE-93B7-B05277832E55}"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B4AF37-DDC0-4917-9F00-8ED7416E63E5}" type="slidenum">
              <a:rPr kumimoji="1" lang="ja-JP" altLang="en-US" smtClean="0"/>
              <a:t>‹#›</a:t>
            </a:fld>
            <a:endParaRPr kumimoji="1" lang="ja-JP" altLang="en-US"/>
          </a:p>
        </p:txBody>
      </p:sp>
    </p:spTree>
    <p:extLst>
      <p:ext uri="{BB962C8B-B14F-4D97-AF65-F5344CB8AC3E}">
        <p14:creationId xmlns:p14="http://schemas.microsoft.com/office/powerpoint/2010/main" val="341696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8A72D5-19DD-4FDE-93B7-B05277832E55}"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B4AF37-DDC0-4917-9F00-8ED7416E63E5}" type="slidenum">
              <a:rPr kumimoji="1" lang="ja-JP" altLang="en-US" smtClean="0"/>
              <a:t>‹#›</a:t>
            </a:fld>
            <a:endParaRPr kumimoji="1" lang="ja-JP" altLang="en-US"/>
          </a:p>
        </p:txBody>
      </p:sp>
    </p:spTree>
    <p:extLst>
      <p:ext uri="{BB962C8B-B14F-4D97-AF65-F5344CB8AC3E}">
        <p14:creationId xmlns:p14="http://schemas.microsoft.com/office/powerpoint/2010/main" val="137614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8A72D5-19DD-4FDE-93B7-B05277832E55}"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B4AF37-DDC0-4917-9F00-8ED7416E63E5}" type="slidenum">
              <a:rPr kumimoji="1" lang="ja-JP" altLang="en-US" smtClean="0"/>
              <a:t>‹#›</a:t>
            </a:fld>
            <a:endParaRPr kumimoji="1" lang="ja-JP" altLang="en-US"/>
          </a:p>
        </p:txBody>
      </p:sp>
    </p:spTree>
    <p:extLst>
      <p:ext uri="{BB962C8B-B14F-4D97-AF65-F5344CB8AC3E}">
        <p14:creationId xmlns:p14="http://schemas.microsoft.com/office/powerpoint/2010/main" val="401001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C8A72D5-19DD-4FDE-93B7-B05277832E55}" type="datetimeFigureOut">
              <a:rPr kumimoji="1" lang="ja-JP" altLang="en-US" smtClean="0"/>
              <a:t>2025/1/31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B4AF37-DDC0-4917-9F00-8ED7416E63E5}" type="slidenum">
              <a:rPr kumimoji="1" lang="ja-JP" altLang="en-US" smtClean="0"/>
              <a:t>‹#›</a:t>
            </a:fld>
            <a:endParaRPr kumimoji="1" lang="ja-JP" altLang="en-US"/>
          </a:p>
        </p:txBody>
      </p:sp>
    </p:spTree>
    <p:extLst>
      <p:ext uri="{BB962C8B-B14F-4D97-AF65-F5344CB8AC3E}">
        <p14:creationId xmlns:p14="http://schemas.microsoft.com/office/powerpoint/2010/main" val="245136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C8A72D5-19DD-4FDE-93B7-B05277832E55}"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B4AF37-DDC0-4917-9F00-8ED7416E63E5}" type="slidenum">
              <a:rPr kumimoji="1" lang="ja-JP" altLang="en-US" smtClean="0"/>
              <a:t>‹#›</a:t>
            </a:fld>
            <a:endParaRPr kumimoji="1" lang="ja-JP" altLang="en-US"/>
          </a:p>
        </p:txBody>
      </p:sp>
    </p:spTree>
    <p:extLst>
      <p:ext uri="{BB962C8B-B14F-4D97-AF65-F5344CB8AC3E}">
        <p14:creationId xmlns:p14="http://schemas.microsoft.com/office/powerpoint/2010/main" val="220148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C8A72D5-19DD-4FDE-93B7-B05277832E55}" type="datetimeFigureOut">
              <a:rPr kumimoji="1" lang="ja-JP" altLang="en-US" smtClean="0"/>
              <a:t>2025/1/31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B4AF37-DDC0-4917-9F00-8ED7416E63E5}" type="slidenum">
              <a:rPr kumimoji="1" lang="ja-JP" altLang="en-US" smtClean="0"/>
              <a:t>‹#›</a:t>
            </a:fld>
            <a:endParaRPr kumimoji="1" lang="ja-JP" altLang="en-US"/>
          </a:p>
        </p:txBody>
      </p:sp>
    </p:spTree>
    <p:extLst>
      <p:ext uri="{BB962C8B-B14F-4D97-AF65-F5344CB8AC3E}">
        <p14:creationId xmlns:p14="http://schemas.microsoft.com/office/powerpoint/2010/main" val="420843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C8A72D5-19DD-4FDE-93B7-B05277832E55}" type="datetimeFigureOut">
              <a:rPr kumimoji="1" lang="ja-JP" altLang="en-US" smtClean="0"/>
              <a:t>2025/1/31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B4AF37-DDC0-4917-9F00-8ED7416E63E5}" type="slidenum">
              <a:rPr kumimoji="1" lang="ja-JP" altLang="en-US" smtClean="0"/>
              <a:t>‹#›</a:t>
            </a:fld>
            <a:endParaRPr kumimoji="1" lang="ja-JP" altLang="en-US"/>
          </a:p>
        </p:txBody>
      </p:sp>
    </p:spTree>
    <p:extLst>
      <p:ext uri="{BB962C8B-B14F-4D97-AF65-F5344CB8AC3E}">
        <p14:creationId xmlns:p14="http://schemas.microsoft.com/office/powerpoint/2010/main" val="285890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A72D5-19DD-4FDE-93B7-B05277832E55}" type="datetimeFigureOut">
              <a:rPr kumimoji="1" lang="ja-JP" altLang="en-US" smtClean="0"/>
              <a:t>2025/1/31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B4AF37-DDC0-4917-9F00-8ED7416E63E5}" type="slidenum">
              <a:rPr kumimoji="1" lang="ja-JP" altLang="en-US" smtClean="0"/>
              <a:t>‹#›</a:t>
            </a:fld>
            <a:endParaRPr kumimoji="1" lang="ja-JP" altLang="en-US"/>
          </a:p>
        </p:txBody>
      </p:sp>
    </p:spTree>
    <p:extLst>
      <p:ext uri="{BB962C8B-B14F-4D97-AF65-F5344CB8AC3E}">
        <p14:creationId xmlns:p14="http://schemas.microsoft.com/office/powerpoint/2010/main" val="347925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8A72D5-19DD-4FDE-93B7-B05277832E55}"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B4AF37-DDC0-4917-9F00-8ED7416E63E5}" type="slidenum">
              <a:rPr kumimoji="1" lang="ja-JP" altLang="en-US" smtClean="0"/>
              <a:t>‹#›</a:t>
            </a:fld>
            <a:endParaRPr kumimoji="1" lang="ja-JP" altLang="en-US"/>
          </a:p>
        </p:txBody>
      </p:sp>
    </p:spTree>
    <p:extLst>
      <p:ext uri="{BB962C8B-B14F-4D97-AF65-F5344CB8AC3E}">
        <p14:creationId xmlns:p14="http://schemas.microsoft.com/office/powerpoint/2010/main" val="299644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8A72D5-19DD-4FDE-93B7-B05277832E55}" type="datetimeFigureOut">
              <a:rPr kumimoji="1" lang="ja-JP" altLang="en-US" smtClean="0"/>
              <a:t>2025/1/31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B4AF37-DDC0-4917-9F00-8ED7416E63E5}" type="slidenum">
              <a:rPr kumimoji="1" lang="ja-JP" altLang="en-US" smtClean="0"/>
              <a:t>‹#›</a:t>
            </a:fld>
            <a:endParaRPr kumimoji="1" lang="ja-JP" altLang="en-US"/>
          </a:p>
        </p:txBody>
      </p:sp>
    </p:spTree>
    <p:extLst>
      <p:ext uri="{BB962C8B-B14F-4D97-AF65-F5344CB8AC3E}">
        <p14:creationId xmlns:p14="http://schemas.microsoft.com/office/powerpoint/2010/main" val="2725228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C8A72D5-19DD-4FDE-93B7-B05277832E55}" type="datetimeFigureOut">
              <a:rPr kumimoji="1" lang="ja-JP" altLang="en-US" smtClean="0"/>
              <a:t>2025/1/31</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E5B4AF37-DDC0-4917-9F00-8ED7416E63E5}" type="slidenum">
              <a:rPr kumimoji="1" lang="ja-JP" altLang="en-US" smtClean="0"/>
              <a:t>‹#›</a:t>
            </a:fld>
            <a:endParaRPr kumimoji="1" lang="ja-JP" altLang="en-US"/>
          </a:p>
        </p:txBody>
      </p:sp>
    </p:spTree>
    <p:extLst>
      <p:ext uri="{BB962C8B-B14F-4D97-AF65-F5344CB8AC3E}">
        <p14:creationId xmlns:p14="http://schemas.microsoft.com/office/powerpoint/2010/main" val="1414699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400FD-8FD0-A473-64E4-9D1AFACF884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5A05BA3E-5D3C-EE05-7341-B5079BC54FBD}"/>
              </a:ext>
            </a:extLst>
          </p:cNvPr>
          <p:cNvPicPr>
            <a:picLocks noChangeAspect="1"/>
          </p:cNvPicPr>
          <p:nvPr/>
        </p:nvPicPr>
        <p:blipFill>
          <a:blip r:embed="rId3"/>
          <a:stretch>
            <a:fillRect/>
          </a:stretch>
        </p:blipFill>
        <p:spPr>
          <a:xfrm>
            <a:off x="-1" y="864192"/>
            <a:ext cx="10691813" cy="6696722"/>
          </a:xfrm>
          <a:prstGeom prst="rect">
            <a:avLst/>
          </a:prstGeom>
        </p:spPr>
      </p:pic>
      <p:sp>
        <p:nvSpPr>
          <p:cNvPr id="6" name="テキスト ボックス 5">
            <a:extLst>
              <a:ext uri="{FF2B5EF4-FFF2-40B4-BE49-F238E27FC236}">
                <a16:creationId xmlns:a16="http://schemas.microsoft.com/office/drawing/2014/main" id="{E2FA114F-07D3-D61E-997A-A20167C441EB}"/>
              </a:ext>
            </a:extLst>
          </p:cNvPr>
          <p:cNvSpPr txBox="1"/>
          <p:nvPr/>
        </p:nvSpPr>
        <p:spPr>
          <a:xfrm>
            <a:off x="10159" y="-6728"/>
            <a:ext cx="10500361" cy="369332"/>
          </a:xfrm>
          <a:prstGeom prst="rect">
            <a:avLst/>
          </a:prstGeom>
          <a:noFill/>
        </p:spPr>
        <p:txBody>
          <a:bodyPr wrap="square" rtlCol="0">
            <a:spAutoFit/>
          </a:bodyPr>
          <a:lstStyle/>
          <a:p>
            <a:r>
              <a:rPr kumimoji="1" lang="en-US" altLang="ja-JP" b="1" dirty="0"/>
              <a:t>135</a:t>
            </a:r>
            <a:r>
              <a:rPr kumimoji="1" lang="ja-JP" altLang="en-US" b="1" dirty="0"/>
              <a:t>・</a:t>
            </a:r>
            <a:r>
              <a:rPr kumimoji="1" lang="en-US" altLang="ja-JP" b="1" dirty="0"/>
              <a:t>232</a:t>
            </a:r>
            <a:r>
              <a:rPr kumimoji="1" lang="ja-JP" altLang="en-US" b="1" dirty="0"/>
              <a:t>号交差をストレート交差で無く、大二中を島とする時計回り一方通行の環状交差とした場合</a:t>
            </a:r>
          </a:p>
        </p:txBody>
      </p:sp>
      <p:cxnSp>
        <p:nvCxnSpPr>
          <p:cNvPr id="10" name="直線コネクタ 9">
            <a:extLst>
              <a:ext uri="{FF2B5EF4-FFF2-40B4-BE49-F238E27FC236}">
                <a16:creationId xmlns:a16="http://schemas.microsoft.com/office/drawing/2014/main" id="{ADE6B3DF-CD04-F154-DC1A-ED1F052CC021}"/>
              </a:ext>
            </a:extLst>
          </p:cNvPr>
          <p:cNvCxnSpPr>
            <a:cxnSpLocks/>
          </p:cNvCxnSpPr>
          <p:nvPr/>
        </p:nvCxnSpPr>
        <p:spPr>
          <a:xfrm flipV="1">
            <a:off x="4859215" y="862705"/>
            <a:ext cx="328247" cy="1858221"/>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1D61861-A69A-9B1F-3E3C-468FF6BBD76D}"/>
              </a:ext>
            </a:extLst>
          </p:cNvPr>
          <p:cNvCxnSpPr>
            <a:cxnSpLocks/>
          </p:cNvCxnSpPr>
          <p:nvPr/>
        </p:nvCxnSpPr>
        <p:spPr>
          <a:xfrm flipV="1">
            <a:off x="5498488" y="862705"/>
            <a:ext cx="298574" cy="1650775"/>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840698B-6580-4DD3-4620-AF2BFD3140EC}"/>
              </a:ext>
            </a:extLst>
          </p:cNvPr>
          <p:cNvCxnSpPr>
            <a:cxnSpLocks/>
          </p:cNvCxnSpPr>
          <p:nvPr/>
        </p:nvCxnSpPr>
        <p:spPr>
          <a:xfrm>
            <a:off x="7033846" y="5088988"/>
            <a:ext cx="3657966" cy="146538"/>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87851E85-C244-33A6-725D-CAD1ACDFC125}"/>
              </a:ext>
            </a:extLst>
          </p:cNvPr>
          <p:cNvCxnSpPr>
            <a:cxnSpLocks/>
          </p:cNvCxnSpPr>
          <p:nvPr/>
        </p:nvCxnSpPr>
        <p:spPr>
          <a:xfrm>
            <a:off x="5849816" y="5622388"/>
            <a:ext cx="4841996" cy="181707"/>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85939963-1EF8-7B31-7370-80D738A952E2}"/>
              </a:ext>
            </a:extLst>
          </p:cNvPr>
          <p:cNvCxnSpPr>
            <a:cxnSpLocks/>
          </p:cNvCxnSpPr>
          <p:nvPr/>
        </p:nvCxnSpPr>
        <p:spPr>
          <a:xfrm flipH="1">
            <a:off x="4489939" y="6015960"/>
            <a:ext cx="275495" cy="1544954"/>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0FFC897-EB90-B06A-3EB7-A98FF0C9F1B7}"/>
              </a:ext>
            </a:extLst>
          </p:cNvPr>
          <p:cNvCxnSpPr>
            <a:cxnSpLocks/>
          </p:cNvCxnSpPr>
          <p:nvPr/>
        </p:nvCxnSpPr>
        <p:spPr>
          <a:xfrm flipH="1">
            <a:off x="3933092" y="6203532"/>
            <a:ext cx="216876" cy="1357382"/>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143A1532-78DA-A986-BF22-C0E30761139A}"/>
              </a:ext>
            </a:extLst>
          </p:cNvPr>
          <p:cNvCxnSpPr>
            <a:cxnSpLocks/>
          </p:cNvCxnSpPr>
          <p:nvPr/>
        </p:nvCxnSpPr>
        <p:spPr>
          <a:xfrm flipH="1">
            <a:off x="-1" y="5179843"/>
            <a:ext cx="1488832" cy="90853"/>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6AAD8FE-64C8-703A-26FA-C39B9CE77DAD}"/>
              </a:ext>
            </a:extLst>
          </p:cNvPr>
          <p:cNvCxnSpPr>
            <a:cxnSpLocks/>
          </p:cNvCxnSpPr>
          <p:nvPr/>
        </p:nvCxnSpPr>
        <p:spPr>
          <a:xfrm flipH="1">
            <a:off x="-1" y="5751341"/>
            <a:ext cx="1834663" cy="105508"/>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F32969C-DD11-028F-8E87-2A02F0BE7B63}"/>
              </a:ext>
            </a:extLst>
          </p:cNvPr>
          <p:cNvSpPr txBox="1"/>
          <p:nvPr/>
        </p:nvSpPr>
        <p:spPr>
          <a:xfrm>
            <a:off x="4494269" y="5214641"/>
            <a:ext cx="1178169" cy="276999"/>
          </a:xfrm>
          <a:prstGeom prst="rect">
            <a:avLst/>
          </a:prstGeom>
          <a:noFill/>
        </p:spPr>
        <p:txBody>
          <a:bodyPr wrap="square" rtlCol="0">
            <a:spAutoFit/>
          </a:bodyPr>
          <a:lstStyle/>
          <a:p>
            <a:r>
              <a:rPr kumimoji="1" lang="ja-JP" altLang="en-US" sz="1200" b="1" dirty="0">
                <a:solidFill>
                  <a:srgbClr val="00B0F0"/>
                </a:solidFill>
              </a:rPr>
              <a:t>車道のみ</a:t>
            </a:r>
            <a:r>
              <a:rPr kumimoji="1" lang="en-US" altLang="ja-JP" sz="1200" b="1" dirty="0">
                <a:solidFill>
                  <a:srgbClr val="00B0F0"/>
                </a:solidFill>
              </a:rPr>
              <a:t>7M</a:t>
            </a:r>
            <a:endParaRPr kumimoji="1" lang="ja-JP" altLang="en-US" sz="1200" b="1" dirty="0">
              <a:solidFill>
                <a:srgbClr val="00B0F0"/>
              </a:solidFill>
            </a:endParaRPr>
          </a:p>
        </p:txBody>
      </p:sp>
      <p:sp>
        <p:nvSpPr>
          <p:cNvPr id="3" name="テキスト ボックス 2">
            <a:extLst>
              <a:ext uri="{FF2B5EF4-FFF2-40B4-BE49-F238E27FC236}">
                <a16:creationId xmlns:a16="http://schemas.microsoft.com/office/drawing/2014/main" id="{C469212C-2F8A-C8BD-0940-9BE2A3CEE643}"/>
              </a:ext>
            </a:extLst>
          </p:cNvPr>
          <p:cNvSpPr txBox="1"/>
          <p:nvPr/>
        </p:nvSpPr>
        <p:spPr>
          <a:xfrm>
            <a:off x="2909668" y="5834721"/>
            <a:ext cx="1140794" cy="276999"/>
          </a:xfrm>
          <a:prstGeom prst="rect">
            <a:avLst/>
          </a:prstGeom>
          <a:noFill/>
        </p:spPr>
        <p:txBody>
          <a:bodyPr wrap="square" rtlCol="0">
            <a:spAutoFit/>
          </a:bodyPr>
          <a:lstStyle/>
          <a:p>
            <a:r>
              <a:rPr kumimoji="1" lang="ja-JP" altLang="en-US" sz="1200" b="1" dirty="0">
                <a:solidFill>
                  <a:srgbClr val="00B050"/>
                </a:solidFill>
              </a:rPr>
              <a:t>車道のみ</a:t>
            </a:r>
            <a:r>
              <a:rPr kumimoji="1" lang="en-US" altLang="ja-JP" sz="1200" b="1" dirty="0">
                <a:solidFill>
                  <a:srgbClr val="00B050"/>
                </a:solidFill>
              </a:rPr>
              <a:t>8M</a:t>
            </a:r>
            <a:endParaRPr kumimoji="1" lang="ja-JP" altLang="en-US" sz="1200" b="1" dirty="0">
              <a:solidFill>
                <a:srgbClr val="00B050"/>
              </a:solidFill>
            </a:endParaRPr>
          </a:p>
        </p:txBody>
      </p:sp>
      <p:sp>
        <p:nvSpPr>
          <p:cNvPr id="4" name="テキスト ボックス 3">
            <a:extLst>
              <a:ext uri="{FF2B5EF4-FFF2-40B4-BE49-F238E27FC236}">
                <a16:creationId xmlns:a16="http://schemas.microsoft.com/office/drawing/2014/main" id="{64DA0441-0E27-30EF-2218-550D630FB567}"/>
              </a:ext>
            </a:extLst>
          </p:cNvPr>
          <p:cNvSpPr txBox="1"/>
          <p:nvPr/>
        </p:nvSpPr>
        <p:spPr>
          <a:xfrm>
            <a:off x="2424514" y="5936625"/>
            <a:ext cx="552298" cy="276999"/>
          </a:xfrm>
          <a:prstGeom prst="rect">
            <a:avLst/>
          </a:prstGeom>
          <a:noFill/>
        </p:spPr>
        <p:txBody>
          <a:bodyPr wrap="square" rtlCol="0">
            <a:spAutoFit/>
          </a:bodyPr>
          <a:lstStyle/>
          <a:p>
            <a:r>
              <a:rPr kumimoji="1" lang="en-US" altLang="ja-JP" sz="1200" b="1" dirty="0">
                <a:solidFill>
                  <a:srgbClr val="FF0000"/>
                </a:solidFill>
              </a:rPr>
              <a:t>9.5M</a:t>
            </a:r>
            <a:endParaRPr kumimoji="1" lang="ja-JP" altLang="en-US" sz="1200" b="1" dirty="0">
              <a:solidFill>
                <a:srgbClr val="FF0000"/>
              </a:solidFill>
            </a:endParaRPr>
          </a:p>
        </p:txBody>
      </p:sp>
      <p:sp>
        <p:nvSpPr>
          <p:cNvPr id="7" name="テキスト ボックス 6">
            <a:extLst>
              <a:ext uri="{FF2B5EF4-FFF2-40B4-BE49-F238E27FC236}">
                <a16:creationId xmlns:a16="http://schemas.microsoft.com/office/drawing/2014/main" id="{35FF54AB-1881-45D0-356B-B00A410D79F2}"/>
              </a:ext>
            </a:extLst>
          </p:cNvPr>
          <p:cNvSpPr txBox="1"/>
          <p:nvPr/>
        </p:nvSpPr>
        <p:spPr>
          <a:xfrm>
            <a:off x="1430763" y="4483938"/>
            <a:ext cx="693450" cy="276999"/>
          </a:xfrm>
          <a:prstGeom prst="rect">
            <a:avLst/>
          </a:prstGeom>
          <a:noFill/>
        </p:spPr>
        <p:txBody>
          <a:bodyPr wrap="square" rtlCol="0">
            <a:spAutoFit/>
          </a:bodyPr>
          <a:lstStyle/>
          <a:p>
            <a:r>
              <a:rPr kumimoji="1" lang="en-US" altLang="ja-JP" sz="1200" b="1" dirty="0">
                <a:solidFill>
                  <a:srgbClr val="0070C0"/>
                </a:solidFill>
              </a:rPr>
              <a:t>10.5M</a:t>
            </a:r>
            <a:endParaRPr kumimoji="1" lang="ja-JP" altLang="en-US" sz="1200" b="1" dirty="0">
              <a:solidFill>
                <a:srgbClr val="0070C0"/>
              </a:solidFill>
            </a:endParaRPr>
          </a:p>
        </p:txBody>
      </p:sp>
      <p:sp>
        <p:nvSpPr>
          <p:cNvPr id="8" name="テキスト ボックス 7">
            <a:extLst>
              <a:ext uri="{FF2B5EF4-FFF2-40B4-BE49-F238E27FC236}">
                <a16:creationId xmlns:a16="http://schemas.microsoft.com/office/drawing/2014/main" id="{F47DCAAA-453A-C072-1DFD-35E5E3AED328}"/>
              </a:ext>
            </a:extLst>
          </p:cNvPr>
          <p:cNvSpPr txBox="1"/>
          <p:nvPr/>
        </p:nvSpPr>
        <p:spPr>
          <a:xfrm>
            <a:off x="6201144" y="2434479"/>
            <a:ext cx="693450" cy="276999"/>
          </a:xfrm>
          <a:prstGeom prst="rect">
            <a:avLst/>
          </a:prstGeom>
          <a:noFill/>
        </p:spPr>
        <p:txBody>
          <a:bodyPr wrap="square" rtlCol="0">
            <a:spAutoFit/>
          </a:bodyPr>
          <a:lstStyle/>
          <a:p>
            <a:r>
              <a:rPr kumimoji="1" lang="en-US" altLang="ja-JP" sz="1200" b="1" dirty="0">
                <a:solidFill>
                  <a:srgbClr val="0070C0"/>
                </a:solidFill>
              </a:rPr>
              <a:t>10.5M</a:t>
            </a:r>
            <a:endParaRPr kumimoji="1" lang="ja-JP" altLang="en-US" sz="1200" b="1" dirty="0">
              <a:solidFill>
                <a:srgbClr val="0070C0"/>
              </a:solidFill>
            </a:endParaRPr>
          </a:p>
        </p:txBody>
      </p:sp>
      <p:sp>
        <p:nvSpPr>
          <p:cNvPr id="9" name="テキスト ボックス 8">
            <a:extLst>
              <a:ext uri="{FF2B5EF4-FFF2-40B4-BE49-F238E27FC236}">
                <a16:creationId xmlns:a16="http://schemas.microsoft.com/office/drawing/2014/main" id="{C518A457-EF0C-CF5C-5A56-D87B1EC0409F}"/>
              </a:ext>
            </a:extLst>
          </p:cNvPr>
          <p:cNvSpPr txBox="1"/>
          <p:nvPr/>
        </p:nvSpPr>
        <p:spPr>
          <a:xfrm>
            <a:off x="8557846" y="5205507"/>
            <a:ext cx="1060937" cy="276999"/>
          </a:xfrm>
          <a:prstGeom prst="rect">
            <a:avLst/>
          </a:prstGeom>
          <a:noFill/>
        </p:spPr>
        <p:txBody>
          <a:bodyPr wrap="square" rtlCol="0">
            <a:spAutoFit/>
          </a:bodyPr>
          <a:lstStyle/>
          <a:p>
            <a:r>
              <a:rPr kumimoji="1" lang="ja-JP" altLang="en-US" sz="1200" b="1" dirty="0">
                <a:solidFill>
                  <a:srgbClr val="00B050"/>
                </a:solidFill>
              </a:rPr>
              <a:t>車道のみ</a:t>
            </a:r>
            <a:r>
              <a:rPr kumimoji="1" lang="en-US" altLang="ja-JP" sz="1200" b="1" dirty="0">
                <a:solidFill>
                  <a:srgbClr val="00B050"/>
                </a:solidFill>
              </a:rPr>
              <a:t>8M</a:t>
            </a:r>
            <a:endParaRPr kumimoji="1" lang="ja-JP" altLang="en-US" sz="1200" b="1" dirty="0">
              <a:solidFill>
                <a:srgbClr val="00B050"/>
              </a:solidFill>
            </a:endParaRPr>
          </a:p>
        </p:txBody>
      </p:sp>
      <p:sp>
        <p:nvSpPr>
          <p:cNvPr id="11" name="テキスト ボックス 10">
            <a:extLst>
              <a:ext uri="{FF2B5EF4-FFF2-40B4-BE49-F238E27FC236}">
                <a16:creationId xmlns:a16="http://schemas.microsoft.com/office/drawing/2014/main" id="{562C3275-ACC9-0623-61F8-B00981EF357E}"/>
              </a:ext>
            </a:extLst>
          </p:cNvPr>
          <p:cNvSpPr txBox="1"/>
          <p:nvPr/>
        </p:nvSpPr>
        <p:spPr>
          <a:xfrm>
            <a:off x="2635663" y="3690714"/>
            <a:ext cx="552298" cy="276999"/>
          </a:xfrm>
          <a:prstGeom prst="rect">
            <a:avLst/>
          </a:prstGeom>
          <a:noFill/>
        </p:spPr>
        <p:txBody>
          <a:bodyPr wrap="square" rtlCol="0">
            <a:spAutoFit/>
          </a:bodyPr>
          <a:lstStyle/>
          <a:p>
            <a:r>
              <a:rPr kumimoji="1" lang="en-US" altLang="ja-JP" sz="1200" b="1" dirty="0">
                <a:solidFill>
                  <a:srgbClr val="FF0000"/>
                </a:solidFill>
              </a:rPr>
              <a:t>9.5M</a:t>
            </a:r>
            <a:endParaRPr kumimoji="1" lang="ja-JP" altLang="en-US" sz="1200" b="1" dirty="0">
              <a:solidFill>
                <a:srgbClr val="FF0000"/>
              </a:solidFill>
            </a:endParaRPr>
          </a:p>
        </p:txBody>
      </p:sp>
      <p:sp>
        <p:nvSpPr>
          <p:cNvPr id="12" name="テキスト ボックス 11">
            <a:extLst>
              <a:ext uri="{FF2B5EF4-FFF2-40B4-BE49-F238E27FC236}">
                <a16:creationId xmlns:a16="http://schemas.microsoft.com/office/drawing/2014/main" id="{07A3FAE9-90DC-7779-BFF2-3829DAB0735E}"/>
              </a:ext>
            </a:extLst>
          </p:cNvPr>
          <p:cNvSpPr txBox="1"/>
          <p:nvPr/>
        </p:nvSpPr>
        <p:spPr>
          <a:xfrm>
            <a:off x="8150256" y="2911041"/>
            <a:ext cx="552298" cy="276999"/>
          </a:xfrm>
          <a:prstGeom prst="rect">
            <a:avLst/>
          </a:prstGeom>
          <a:noFill/>
        </p:spPr>
        <p:txBody>
          <a:bodyPr wrap="square" rtlCol="0">
            <a:spAutoFit/>
          </a:bodyPr>
          <a:lstStyle/>
          <a:p>
            <a:r>
              <a:rPr kumimoji="1" lang="en-US" altLang="ja-JP" sz="1200" b="1" dirty="0">
                <a:solidFill>
                  <a:srgbClr val="FF0000"/>
                </a:solidFill>
              </a:rPr>
              <a:t>9.5M</a:t>
            </a:r>
            <a:endParaRPr kumimoji="1" lang="ja-JP" altLang="en-US" sz="1200" b="1" dirty="0">
              <a:solidFill>
                <a:srgbClr val="FF0000"/>
              </a:solidFill>
            </a:endParaRPr>
          </a:p>
        </p:txBody>
      </p:sp>
      <p:sp>
        <p:nvSpPr>
          <p:cNvPr id="13" name="テキスト ボックス 12">
            <a:extLst>
              <a:ext uri="{FF2B5EF4-FFF2-40B4-BE49-F238E27FC236}">
                <a16:creationId xmlns:a16="http://schemas.microsoft.com/office/drawing/2014/main" id="{A96E72F2-9B26-6158-FB20-E28B16B2E85E}"/>
              </a:ext>
            </a:extLst>
          </p:cNvPr>
          <p:cNvSpPr txBox="1"/>
          <p:nvPr/>
        </p:nvSpPr>
        <p:spPr>
          <a:xfrm>
            <a:off x="9618783" y="4212553"/>
            <a:ext cx="954281" cy="646331"/>
          </a:xfrm>
          <a:prstGeom prst="rect">
            <a:avLst/>
          </a:prstGeom>
          <a:noFill/>
        </p:spPr>
        <p:txBody>
          <a:bodyPr wrap="square" rtlCol="0">
            <a:spAutoFit/>
          </a:bodyPr>
          <a:lstStyle/>
          <a:p>
            <a:r>
              <a:rPr kumimoji="1" lang="ja-JP" altLang="en-US" sz="1200" b="1" dirty="0">
                <a:solidFill>
                  <a:srgbClr val="00B0F0"/>
                </a:solidFill>
              </a:rPr>
              <a:t>暫定</a:t>
            </a:r>
            <a:r>
              <a:rPr kumimoji="1" lang="en-US" altLang="ja-JP" sz="1200" b="1" dirty="0">
                <a:solidFill>
                  <a:srgbClr val="00B0F0"/>
                </a:solidFill>
              </a:rPr>
              <a:t>7M</a:t>
            </a:r>
          </a:p>
          <a:p>
            <a:r>
              <a:rPr kumimoji="1" lang="ja-JP" altLang="en-US" sz="1200" b="1" dirty="0">
                <a:solidFill>
                  <a:srgbClr val="00B0F0"/>
                </a:solidFill>
              </a:rPr>
              <a:t>車道</a:t>
            </a:r>
            <a:r>
              <a:rPr kumimoji="1" lang="en-US" altLang="ja-JP" sz="1200" b="1" dirty="0">
                <a:solidFill>
                  <a:srgbClr val="00B0F0"/>
                </a:solidFill>
              </a:rPr>
              <a:t>5</a:t>
            </a:r>
            <a:r>
              <a:rPr kumimoji="1" lang="ja-JP" altLang="en-US" sz="1200" b="1" dirty="0">
                <a:solidFill>
                  <a:srgbClr val="00B0F0"/>
                </a:solidFill>
              </a:rPr>
              <a:t>ｍ</a:t>
            </a:r>
            <a:endParaRPr kumimoji="1" lang="en-US" altLang="ja-JP" sz="1200" b="1" dirty="0">
              <a:solidFill>
                <a:srgbClr val="00B0F0"/>
              </a:solidFill>
            </a:endParaRPr>
          </a:p>
          <a:p>
            <a:r>
              <a:rPr kumimoji="1" lang="ja-JP" altLang="en-US" sz="1200" b="1" dirty="0">
                <a:solidFill>
                  <a:srgbClr val="00B0F0"/>
                </a:solidFill>
              </a:rPr>
              <a:t>歩道</a:t>
            </a:r>
            <a:r>
              <a:rPr kumimoji="1" lang="en-US" altLang="ja-JP" sz="1200" b="1" dirty="0">
                <a:solidFill>
                  <a:srgbClr val="00B0F0"/>
                </a:solidFill>
              </a:rPr>
              <a:t>2m</a:t>
            </a:r>
            <a:endParaRPr kumimoji="1" lang="ja-JP" altLang="en-US" sz="1200" b="1" dirty="0">
              <a:solidFill>
                <a:srgbClr val="00B0F0"/>
              </a:solidFill>
            </a:endParaRPr>
          </a:p>
        </p:txBody>
      </p:sp>
      <p:sp>
        <p:nvSpPr>
          <p:cNvPr id="15" name="楕円 14">
            <a:extLst>
              <a:ext uri="{FF2B5EF4-FFF2-40B4-BE49-F238E27FC236}">
                <a16:creationId xmlns:a16="http://schemas.microsoft.com/office/drawing/2014/main" id="{F6505935-FFC3-0C6F-34CE-377E69EA93FB}"/>
              </a:ext>
            </a:extLst>
          </p:cNvPr>
          <p:cNvSpPr/>
          <p:nvPr/>
        </p:nvSpPr>
        <p:spPr>
          <a:xfrm>
            <a:off x="1146831" y="3962717"/>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0A829024-AADB-3C78-BD10-48F78B9F1284}"/>
              </a:ext>
            </a:extLst>
          </p:cNvPr>
          <p:cNvSpPr/>
          <p:nvPr/>
        </p:nvSpPr>
        <p:spPr>
          <a:xfrm>
            <a:off x="2562146" y="3336387"/>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E31805B8-DAC0-5EC1-4B3B-66E767BD2D77}"/>
              </a:ext>
            </a:extLst>
          </p:cNvPr>
          <p:cNvSpPr/>
          <p:nvPr/>
        </p:nvSpPr>
        <p:spPr>
          <a:xfrm>
            <a:off x="2925558" y="3323325"/>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00A0E7F7-F22F-A1C3-35A0-A3E2BD988DE9}"/>
              </a:ext>
            </a:extLst>
          </p:cNvPr>
          <p:cNvSpPr/>
          <p:nvPr/>
        </p:nvSpPr>
        <p:spPr>
          <a:xfrm>
            <a:off x="4083724" y="2827792"/>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C1B20A7C-408D-4CD5-CA86-649B5D383335}"/>
              </a:ext>
            </a:extLst>
          </p:cNvPr>
          <p:cNvSpPr/>
          <p:nvPr/>
        </p:nvSpPr>
        <p:spPr>
          <a:xfrm>
            <a:off x="4282467" y="2823197"/>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6DEDB985-6B61-84CF-0155-ED89B5B2F70F}"/>
              </a:ext>
            </a:extLst>
          </p:cNvPr>
          <p:cNvSpPr/>
          <p:nvPr/>
        </p:nvSpPr>
        <p:spPr>
          <a:xfrm>
            <a:off x="4711359" y="2649027"/>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3BDC5ABD-43C1-9EDC-8BE0-456844D9BA82}"/>
              </a:ext>
            </a:extLst>
          </p:cNvPr>
          <p:cNvSpPr/>
          <p:nvPr/>
        </p:nvSpPr>
        <p:spPr>
          <a:xfrm>
            <a:off x="5660816" y="2259369"/>
            <a:ext cx="378000" cy="37800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AC0BB46B-5463-1899-D07D-9650E5F6665C}"/>
              </a:ext>
            </a:extLst>
          </p:cNvPr>
          <p:cNvSpPr/>
          <p:nvPr/>
        </p:nvSpPr>
        <p:spPr>
          <a:xfrm>
            <a:off x="6270416" y="2024506"/>
            <a:ext cx="378000" cy="37800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CB2B00F-C3EC-EF2A-E6D8-720A76029EAC}"/>
              </a:ext>
            </a:extLst>
          </p:cNvPr>
          <p:cNvSpPr/>
          <p:nvPr/>
        </p:nvSpPr>
        <p:spPr>
          <a:xfrm>
            <a:off x="6605473" y="1859575"/>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21E8E42D-939C-FEE8-A1B1-7258F549E27E}"/>
              </a:ext>
            </a:extLst>
          </p:cNvPr>
          <p:cNvSpPr/>
          <p:nvPr/>
        </p:nvSpPr>
        <p:spPr>
          <a:xfrm>
            <a:off x="7416669" y="1508676"/>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8D117B38-1C9D-FA50-CBAE-6569B94FF590}"/>
              </a:ext>
            </a:extLst>
          </p:cNvPr>
          <p:cNvSpPr/>
          <p:nvPr/>
        </p:nvSpPr>
        <p:spPr>
          <a:xfrm>
            <a:off x="7749769" y="1597938"/>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21C73451-3777-3F2E-25A0-2C7A0FCE2EAB}"/>
              </a:ext>
            </a:extLst>
          </p:cNvPr>
          <p:cNvSpPr/>
          <p:nvPr/>
        </p:nvSpPr>
        <p:spPr>
          <a:xfrm>
            <a:off x="8411619" y="2364284"/>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6A1DFBF0-D811-A542-7E95-FEC3E501DF56}"/>
              </a:ext>
            </a:extLst>
          </p:cNvPr>
          <p:cNvSpPr/>
          <p:nvPr/>
        </p:nvSpPr>
        <p:spPr>
          <a:xfrm>
            <a:off x="8812212" y="3259084"/>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DDBDC47-685A-4509-C3AA-D410C30F84A7}"/>
              </a:ext>
            </a:extLst>
          </p:cNvPr>
          <p:cNvSpPr/>
          <p:nvPr/>
        </p:nvSpPr>
        <p:spPr>
          <a:xfrm>
            <a:off x="9082182" y="4001483"/>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2776379F-0966-0BBD-2EA5-FE958961D2F4}"/>
              </a:ext>
            </a:extLst>
          </p:cNvPr>
          <p:cNvSpPr/>
          <p:nvPr/>
        </p:nvSpPr>
        <p:spPr>
          <a:xfrm>
            <a:off x="9230228" y="4206131"/>
            <a:ext cx="252000" cy="252000"/>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1FBF7F51-6106-131A-92FD-6F57ED34D75F}"/>
              </a:ext>
            </a:extLst>
          </p:cNvPr>
          <p:cNvSpPr/>
          <p:nvPr/>
        </p:nvSpPr>
        <p:spPr>
          <a:xfrm>
            <a:off x="9423991" y="4824429"/>
            <a:ext cx="252000" cy="252000"/>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E5C0A168-1A64-AFDE-18A8-7F8FCF830088}"/>
              </a:ext>
            </a:extLst>
          </p:cNvPr>
          <p:cNvSpPr/>
          <p:nvPr/>
        </p:nvSpPr>
        <p:spPr>
          <a:xfrm>
            <a:off x="9404390" y="4989880"/>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4EC8F526-DC98-B228-67CE-DFBE2ECD59CE}"/>
              </a:ext>
            </a:extLst>
          </p:cNvPr>
          <p:cNvSpPr/>
          <p:nvPr/>
        </p:nvSpPr>
        <p:spPr>
          <a:xfrm>
            <a:off x="9512982" y="5472526"/>
            <a:ext cx="288000" cy="288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1EEDBDBB-D815-0034-56A7-4F7016094B15}"/>
              </a:ext>
            </a:extLst>
          </p:cNvPr>
          <p:cNvSpPr/>
          <p:nvPr/>
        </p:nvSpPr>
        <p:spPr>
          <a:xfrm>
            <a:off x="8713985" y="5448579"/>
            <a:ext cx="288000" cy="288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24351CEB-4DAD-9482-3098-BB835A3E2AE2}"/>
              </a:ext>
            </a:extLst>
          </p:cNvPr>
          <p:cNvSpPr/>
          <p:nvPr/>
        </p:nvSpPr>
        <p:spPr>
          <a:xfrm>
            <a:off x="8322374" y="5464503"/>
            <a:ext cx="252000" cy="252000"/>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AC06F892-73D8-3F0F-53F4-11A4BC2DE008}"/>
              </a:ext>
            </a:extLst>
          </p:cNvPr>
          <p:cNvSpPr/>
          <p:nvPr/>
        </p:nvSpPr>
        <p:spPr>
          <a:xfrm>
            <a:off x="5659784" y="5362179"/>
            <a:ext cx="252000" cy="252000"/>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535AE07F-DFFC-67B8-F203-2DDADDD5912F}"/>
              </a:ext>
            </a:extLst>
          </p:cNvPr>
          <p:cNvSpPr/>
          <p:nvPr/>
        </p:nvSpPr>
        <p:spPr>
          <a:xfrm>
            <a:off x="4636545" y="5760593"/>
            <a:ext cx="252000" cy="252000"/>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B5EDE1A3-849A-94DD-5E38-7D2F6C200DD0}"/>
              </a:ext>
            </a:extLst>
          </p:cNvPr>
          <p:cNvSpPr/>
          <p:nvPr/>
        </p:nvSpPr>
        <p:spPr>
          <a:xfrm>
            <a:off x="3776586" y="6054502"/>
            <a:ext cx="288000" cy="288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22D8E572-B9E0-82BA-2D9C-CABCDD8C0772}"/>
              </a:ext>
            </a:extLst>
          </p:cNvPr>
          <p:cNvSpPr/>
          <p:nvPr/>
        </p:nvSpPr>
        <p:spPr>
          <a:xfrm>
            <a:off x="2759011" y="6450742"/>
            <a:ext cx="288000" cy="288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CF27E809-E002-1B9D-96B1-AE18464816DB}"/>
              </a:ext>
            </a:extLst>
          </p:cNvPr>
          <p:cNvSpPr/>
          <p:nvPr/>
        </p:nvSpPr>
        <p:spPr>
          <a:xfrm>
            <a:off x="2418026" y="6370499"/>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6070728E-1124-E9AC-1749-F7055115CF2A}"/>
              </a:ext>
            </a:extLst>
          </p:cNvPr>
          <p:cNvSpPr/>
          <p:nvPr/>
        </p:nvSpPr>
        <p:spPr>
          <a:xfrm>
            <a:off x="2011988" y="6012593"/>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52C651A6-5487-ACF4-9DD4-1EBA9423457C}"/>
              </a:ext>
            </a:extLst>
          </p:cNvPr>
          <p:cNvSpPr/>
          <p:nvPr/>
        </p:nvSpPr>
        <p:spPr>
          <a:xfrm>
            <a:off x="1782194" y="5670593"/>
            <a:ext cx="342000" cy="34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3E682DBB-10F4-61A4-2F5D-8D0B7726ED38}"/>
              </a:ext>
            </a:extLst>
          </p:cNvPr>
          <p:cNvSpPr/>
          <p:nvPr/>
        </p:nvSpPr>
        <p:spPr>
          <a:xfrm>
            <a:off x="994695" y="4308262"/>
            <a:ext cx="378000" cy="37800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795F0274-5DFD-72CF-D694-5AF3E87354A3}"/>
              </a:ext>
            </a:extLst>
          </p:cNvPr>
          <p:cNvSpPr/>
          <p:nvPr/>
        </p:nvSpPr>
        <p:spPr>
          <a:xfrm>
            <a:off x="1052763" y="4523315"/>
            <a:ext cx="378000" cy="37800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図形 54">
            <a:extLst>
              <a:ext uri="{FF2B5EF4-FFF2-40B4-BE49-F238E27FC236}">
                <a16:creationId xmlns:a16="http://schemas.microsoft.com/office/drawing/2014/main" id="{67F509CB-E811-4003-C036-88C49408F96D}"/>
              </a:ext>
            </a:extLst>
          </p:cNvPr>
          <p:cNvSpPr/>
          <p:nvPr/>
        </p:nvSpPr>
        <p:spPr>
          <a:xfrm>
            <a:off x="1427480" y="4683760"/>
            <a:ext cx="661978" cy="1021381"/>
          </a:xfrm>
          <a:custGeom>
            <a:avLst/>
            <a:gdLst>
              <a:gd name="connsiteX0" fmla="*/ 0 w 661978"/>
              <a:gd name="connsiteY0" fmla="*/ 0 h 1021381"/>
              <a:gd name="connsiteX1" fmla="*/ 30480 w 661978"/>
              <a:gd name="connsiteY1" fmla="*/ 386080 h 1021381"/>
              <a:gd name="connsiteX2" fmla="*/ 91440 w 661978"/>
              <a:gd name="connsiteY2" fmla="*/ 604520 h 1021381"/>
              <a:gd name="connsiteX3" fmla="*/ 177800 w 661978"/>
              <a:gd name="connsiteY3" fmla="*/ 736600 h 1021381"/>
              <a:gd name="connsiteX4" fmla="*/ 391160 w 661978"/>
              <a:gd name="connsiteY4" fmla="*/ 889000 h 1021381"/>
              <a:gd name="connsiteX5" fmla="*/ 563880 w 661978"/>
              <a:gd name="connsiteY5" fmla="*/ 980440 h 1021381"/>
              <a:gd name="connsiteX6" fmla="*/ 660400 w 661978"/>
              <a:gd name="connsiteY6" fmla="*/ 1021080 h 1021381"/>
              <a:gd name="connsiteX7" fmla="*/ 614680 w 661978"/>
              <a:gd name="connsiteY7" fmla="*/ 995680 h 102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978" h="1021381">
                <a:moveTo>
                  <a:pt x="0" y="0"/>
                </a:moveTo>
                <a:cubicBezTo>
                  <a:pt x="7620" y="142663"/>
                  <a:pt x="15240" y="285327"/>
                  <a:pt x="30480" y="386080"/>
                </a:cubicBezTo>
                <a:cubicBezTo>
                  <a:pt x="45720" y="486833"/>
                  <a:pt x="66887" y="546100"/>
                  <a:pt x="91440" y="604520"/>
                </a:cubicBezTo>
                <a:cubicBezTo>
                  <a:pt x="115993" y="662940"/>
                  <a:pt x="127847" y="689187"/>
                  <a:pt x="177800" y="736600"/>
                </a:cubicBezTo>
                <a:cubicBezTo>
                  <a:pt x="227753" y="784013"/>
                  <a:pt x="326813" y="848360"/>
                  <a:pt x="391160" y="889000"/>
                </a:cubicBezTo>
                <a:cubicBezTo>
                  <a:pt x="455507" y="929640"/>
                  <a:pt x="519007" y="958427"/>
                  <a:pt x="563880" y="980440"/>
                </a:cubicBezTo>
                <a:cubicBezTo>
                  <a:pt x="608753" y="1002453"/>
                  <a:pt x="651933" y="1018540"/>
                  <a:pt x="660400" y="1021080"/>
                </a:cubicBezTo>
                <a:cubicBezTo>
                  <a:pt x="668867" y="1023620"/>
                  <a:pt x="641773" y="1009650"/>
                  <a:pt x="614680" y="9956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88BEB8B3-278C-7BB7-A180-E70D2D3BE81A}"/>
              </a:ext>
            </a:extLst>
          </p:cNvPr>
          <p:cNvSpPr/>
          <p:nvPr/>
        </p:nvSpPr>
        <p:spPr>
          <a:xfrm>
            <a:off x="1370342" y="4231640"/>
            <a:ext cx="87618" cy="426720"/>
          </a:xfrm>
          <a:custGeom>
            <a:avLst/>
            <a:gdLst>
              <a:gd name="connsiteX0" fmla="*/ 52058 w 87618"/>
              <a:gd name="connsiteY0" fmla="*/ 426720 h 426720"/>
              <a:gd name="connsiteX1" fmla="*/ 1258 w 87618"/>
              <a:gd name="connsiteY1" fmla="*/ 187960 h 426720"/>
              <a:gd name="connsiteX2" fmla="*/ 21578 w 87618"/>
              <a:gd name="connsiteY2" fmla="*/ 106680 h 426720"/>
              <a:gd name="connsiteX3" fmla="*/ 87618 w 87618"/>
              <a:gd name="connsiteY3" fmla="*/ 0 h 426720"/>
            </a:gdLst>
            <a:ahLst/>
            <a:cxnLst>
              <a:cxn ang="0">
                <a:pos x="connsiteX0" y="connsiteY0"/>
              </a:cxn>
              <a:cxn ang="0">
                <a:pos x="connsiteX1" y="connsiteY1"/>
              </a:cxn>
              <a:cxn ang="0">
                <a:pos x="connsiteX2" y="connsiteY2"/>
              </a:cxn>
              <a:cxn ang="0">
                <a:pos x="connsiteX3" y="connsiteY3"/>
              </a:cxn>
            </a:cxnLst>
            <a:rect l="l" t="t" r="r" b="b"/>
            <a:pathLst>
              <a:path w="87618" h="426720">
                <a:moveTo>
                  <a:pt x="52058" y="426720"/>
                </a:moveTo>
                <a:cubicBezTo>
                  <a:pt x="29198" y="334010"/>
                  <a:pt x="6338" y="241300"/>
                  <a:pt x="1258" y="187960"/>
                </a:cubicBezTo>
                <a:cubicBezTo>
                  <a:pt x="-3822" y="134620"/>
                  <a:pt x="7185" y="138007"/>
                  <a:pt x="21578" y="106680"/>
                </a:cubicBezTo>
                <a:cubicBezTo>
                  <a:pt x="35971" y="75353"/>
                  <a:pt x="61794" y="37676"/>
                  <a:pt x="87618"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CC221090-20A5-BC66-9295-909DD2B66C3A}"/>
              </a:ext>
            </a:extLst>
          </p:cNvPr>
          <p:cNvSpPr/>
          <p:nvPr/>
        </p:nvSpPr>
        <p:spPr>
          <a:xfrm>
            <a:off x="1442720" y="3155618"/>
            <a:ext cx="3027719" cy="1101422"/>
          </a:xfrm>
          <a:custGeom>
            <a:avLst/>
            <a:gdLst>
              <a:gd name="connsiteX0" fmla="*/ 0 w 3027719"/>
              <a:gd name="connsiteY0" fmla="*/ 1101422 h 1101422"/>
              <a:gd name="connsiteX1" fmla="*/ 1300480 w 3027719"/>
              <a:gd name="connsiteY1" fmla="*/ 537542 h 1101422"/>
              <a:gd name="connsiteX2" fmla="*/ 1325880 w 3027719"/>
              <a:gd name="connsiteY2" fmla="*/ 537542 h 1101422"/>
              <a:gd name="connsiteX3" fmla="*/ 1442720 w 3027719"/>
              <a:gd name="connsiteY3" fmla="*/ 537542 h 1101422"/>
              <a:gd name="connsiteX4" fmla="*/ 1539240 w 3027719"/>
              <a:gd name="connsiteY4" fmla="*/ 542622 h 1101422"/>
              <a:gd name="connsiteX5" fmla="*/ 1600200 w 3027719"/>
              <a:gd name="connsiteY5" fmla="*/ 532462 h 1101422"/>
              <a:gd name="connsiteX6" fmla="*/ 1686560 w 3027719"/>
              <a:gd name="connsiteY6" fmla="*/ 517222 h 1101422"/>
              <a:gd name="connsiteX7" fmla="*/ 1711960 w 3027719"/>
              <a:gd name="connsiteY7" fmla="*/ 507062 h 1101422"/>
              <a:gd name="connsiteX8" fmla="*/ 2829560 w 3027719"/>
              <a:gd name="connsiteY8" fmla="*/ 34622 h 1101422"/>
              <a:gd name="connsiteX9" fmla="*/ 2875280 w 3027719"/>
              <a:gd name="connsiteY9" fmla="*/ 34622 h 1101422"/>
              <a:gd name="connsiteX10" fmla="*/ 3027680 w 3027719"/>
              <a:gd name="connsiteY10" fmla="*/ 24462 h 1101422"/>
              <a:gd name="connsiteX11" fmla="*/ 2860040 w 3027719"/>
              <a:gd name="connsiteY11" fmla="*/ 24462 h 110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7719" h="1101422">
                <a:moveTo>
                  <a:pt x="0" y="1101422"/>
                </a:moveTo>
                <a:lnTo>
                  <a:pt x="1300480" y="537542"/>
                </a:lnTo>
                <a:cubicBezTo>
                  <a:pt x="1521460" y="443562"/>
                  <a:pt x="1325880" y="537542"/>
                  <a:pt x="1325880" y="537542"/>
                </a:cubicBezTo>
                <a:cubicBezTo>
                  <a:pt x="1349587" y="537542"/>
                  <a:pt x="1407160" y="536695"/>
                  <a:pt x="1442720" y="537542"/>
                </a:cubicBezTo>
                <a:cubicBezTo>
                  <a:pt x="1478280" y="538389"/>
                  <a:pt x="1512993" y="543469"/>
                  <a:pt x="1539240" y="542622"/>
                </a:cubicBezTo>
                <a:cubicBezTo>
                  <a:pt x="1565487" y="541775"/>
                  <a:pt x="1600200" y="532462"/>
                  <a:pt x="1600200" y="532462"/>
                </a:cubicBezTo>
                <a:cubicBezTo>
                  <a:pt x="1624753" y="528229"/>
                  <a:pt x="1667933" y="521455"/>
                  <a:pt x="1686560" y="517222"/>
                </a:cubicBezTo>
                <a:cubicBezTo>
                  <a:pt x="1705187" y="512989"/>
                  <a:pt x="1711960" y="507062"/>
                  <a:pt x="1711960" y="507062"/>
                </a:cubicBezTo>
                <a:lnTo>
                  <a:pt x="2829560" y="34622"/>
                </a:lnTo>
                <a:cubicBezTo>
                  <a:pt x="3023447" y="-44118"/>
                  <a:pt x="2842260" y="36315"/>
                  <a:pt x="2875280" y="34622"/>
                </a:cubicBezTo>
                <a:cubicBezTo>
                  <a:pt x="2908300" y="32929"/>
                  <a:pt x="3030220" y="26155"/>
                  <a:pt x="3027680" y="24462"/>
                </a:cubicBezTo>
                <a:cubicBezTo>
                  <a:pt x="3025140" y="22769"/>
                  <a:pt x="2942590" y="23615"/>
                  <a:pt x="2860040" y="2446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A2BA18B0-9D62-52E6-F4F2-7FFE024DD2CA}"/>
              </a:ext>
            </a:extLst>
          </p:cNvPr>
          <p:cNvSpPr/>
          <p:nvPr/>
        </p:nvSpPr>
        <p:spPr>
          <a:xfrm>
            <a:off x="4343400" y="2133600"/>
            <a:ext cx="2575560" cy="1046776"/>
          </a:xfrm>
          <a:custGeom>
            <a:avLst/>
            <a:gdLst>
              <a:gd name="connsiteX0" fmla="*/ 0 w 2575560"/>
              <a:gd name="connsiteY0" fmla="*/ 1041400 h 1046776"/>
              <a:gd name="connsiteX1" fmla="*/ 137160 w 2575560"/>
              <a:gd name="connsiteY1" fmla="*/ 1041400 h 1046776"/>
              <a:gd name="connsiteX2" fmla="*/ 248920 w 2575560"/>
              <a:gd name="connsiteY2" fmla="*/ 985520 h 1046776"/>
              <a:gd name="connsiteX3" fmla="*/ 635000 w 2575560"/>
              <a:gd name="connsiteY3" fmla="*/ 843280 h 1046776"/>
              <a:gd name="connsiteX4" fmla="*/ 1559560 w 2575560"/>
              <a:gd name="connsiteY4" fmla="*/ 502920 h 1046776"/>
              <a:gd name="connsiteX5" fmla="*/ 2194560 w 2575560"/>
              <a:gd name="connsiteY5" fmla="*/ 254000 h 1046776"/>
              <a:gd name="connsiteX6" fmla="*/ 2575560 w 2575560"/>
              <a:gd name="connsiteY6" fmla="*/ 0 h 104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5560" h="1046776">
                <a:moveTo>
                  <a:pt x="0" y="1041400"/>
                </a:moveTo>
                <a:cubicBezTo>
                  <a:pt x="47836" y="1046056"/>
                  <a:pt x="95673" y="1050713"/>
                  <a:pt x="137160" y="1041400"/>
                </a:cubicBezTo>
                <a:cubicBezTo>
                  <a:pt x="178647" y="1032087"/>
                  <a:pt x="165947" y="1018540"/>
                  <a:pt x="248920" y="985520"/>
                </a:cubicBezTo>
                <a:cubicBezTo>
                  <a:pt x="331893" y="952500"/>
                  <a:pt x="635000" y="843280"/>
                  <a:pt x="635000" y="843280"/>
                </a:cubicBezTo>
                <a:lnTo>
                  <a:pt x="1559560" y="502920"/>
                </a:lnTo>
                <a:cubicBezTo>
                  <a:pt x="1819487" y="404707"/>
                  <a:pt x="2025227" y="337820"/>
                  <a:pt x="2194560" y="254000"/>
                </a:cubicBezTo>
                <a:cubicBezTo>
                  <a:pt x="2363893" y="170180"/>
                  <a:pt x="2469726" y="85090"/>
                  <a:pt x="257556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24F45C3E-DD47-564D-DA94-D8F8358489FD}"/>
              </a:ext>
            </a:extLst>
          </p:cNvPr>
          <p:cNvSpPr/>
          <p:nvPr/>
        </p:nvSpPr>
        <p:spPr>
          <a:xfrm>
            <a:off x="6880016" y="1825228"/>
            <a:ext cx="775544" cy="334108"/>
          </a:xfrm>
          <a:custGeom>
            <a:avLst/>
            <a:gdLst>
              <a:gd name="connsiteX0" fmla="*/ 0 w 726440"/>
              <a:gd name="connsiteY0" fmla="*/ 309880 h 309880"/>
              <a:gd name="connsiteX1" fmla="*/ 726440 w 726440"/>
              <a:gd name="connsiteY1" fmla="*/ 0 h 309880"/>
            </a:gdLst>
            <a:ahLst/>
            <a:cxnLst>
              <a:cxn ang="0">
                <a:pos x="connsiteX0" y="connsiteY0"/>
              </a:cxn>
              <a:cxn ang="0">
                <a:pos x="connsiteX1" y="connsiteY1"/>
              </a:cxn>
            </a:cxnLst>
            <a:rect l="l" t="t" r="r" b="b"/>
            <a:pathLst>
              <a:path w="726440" h="309880">
                <a:moveTo>
                  <a:pt x="0" y="309880"/>
                </a:moveTo>
                <a:lnTo>
                  <a:pt x="726440"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図形 61">
            <a:extLst>
              <a:ext uri="{FF2B5EF4-FFF2-40B4-BE49-F238E27FC236}">
                <a16:creationId xmlns:a16="http://schemas.microsoft.com/office/drawing/2014/main" id="{79AB45D0-7305-14B0-B887-C56BBF145F2C}"/>
              </a:ext>
            </a:extLst>
          </p:cNvPr>
          <p:cNvSpPr/>
          <p:nvPr/>
        </p:nvSpPr>
        <p:spPr>
          <a:xfrm>
            <a:off x="7584440" y="1854200"/>
            <a:ext cx="1503680" cy="2372360"/>
          </a:xfrm>
          <a:custGeom>
            <a:avLst/>
            <a:gdLst>
              <a:gd name="connsiteX0" fmla="*/ 0 w 1503680"/>
              <a:gd name="connsiteY0" fmla="*/ 0 h 2372360"/>
              <a:gd name="connsiteX1" fmla="*/ 284480 w 1503680"/>
              <a:gd name="connsiteY1" fmla="*/ 76200 h 2372360"/>
              <a:gd name="connsiteX2" fmla="*/ 325120 w 1503680"/>
              <a:gd name="connsiteY2" fmla="*/ 101600 h 2372360"/>
              <a:gd name="connsiteX3" fmla="*/ 853440 w 1503680"/>
              <a:gd name="connsiteY3" fmla="*/ 787400 h 2372360"/>
              <a:gd name="connsiteX4" fmla="*/ 1234440 w 1503680"/>
              <a:gd name="connsiteY4" fmla="*/ 1620520 h 2372360"/>
              <a:gd name="connsiteX5" fmla="*/ 1503680 w 1503680"/>
              <a:gd name="connsiteY5" fmla="*/ 2372360 h 237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680" h="2372360">
                <a:moveTo>
                  <a:pt x="0" y="0"/>
                </a:moveTo>
                <a:cubicBezTo>
                  <a:pt x="115146" y="29633"/>
                  <a:pt x="230293" y="59267"/>
                  <a:pt x="284480" y="76200"/>
                </a:cubicBezTo>
                <a:cubicBezTo>
                  <a:pt x="338667" y="93133"/>
                  <a:pt x="230293" y="-16933"/>
                  <a:pt x="325120" y="101600"/>
                </a:cubicBezTo>
                <a:cubicBezTo>
                  <a:pt x="419947" y="220133"/>
                  <a:pt x="701887" y="534247"/>
                  <a:pt x="853440" y="787400"/>
                </a:cubicBezTo>
                <a:cubicBezTo>
                  <a:pt x="1004993" y="1040553"/>
                  <a:pt x="1126067" y="1356360"/>
                  <a:pt x="1234440" y="1620520"/>
                </a:cubicBezTo>
                <a:cubicBezTo>
                  <a:pt x="1342813" y="1884680"/>
                  <a:pt x="1423246" y="2128520"/>
                  <a:pt x="1503680" y="237236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AB1AEA6A-42A7-D001-FA3F-AECFD24C4B6D}"/>
              </a:ext>
            </a:extLst>
          </p:cNvPr>
          <p:cNvSpPr/>
          <p:nvPr/>
        </p:nvSpPr>
        <p:spPr>
          <a:xfrm>
            <a:off x="5801360" y="5364480"/>
            <a:ext cx="2712720" cy="100023"/>
          </a:xfrm>
          <a:custGeom>
            <a:avLst/>
            <a:gdLst>
              <a:gd name="connsiteX0" fmla="*/ 0 w 2641600"/>
              <a:gd name="connsiteY0" fmla="*/ 0 h 111760"/>
              <a:gd name="connsiteX1" fmla="*/ 2641600 w 2641600"/>
              <a:gd name="connsiteY1" fmla="*/ 111760 h 111760"/>
            </a:gdLst>
            <a:ahLst/>
            <a:cxnLst>
              <a:cxn ang="0">
                <a:pos x="connsiteX0" y="connsiteY0"/>
              </a:cxn>
              <a:cxn ang="0">
                <a:pos x="connsiteX1" y="connsiteY1"/>
              </a:cxn>
            </a:cxnLst>
            <a:rect l="l" t="t" r="r" b="b"/>
            <a:pathLst>
              <a:path w="2641600" h="111760">
                <a:moveTo>
                  <a:pt x="0" y="0"/>
                </a:moveTo>
                <a:lnTo>
                  <a:pt x="2641600" y="11176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図形 64">
            <a:extLst>
              <a:ext uri="{FF2B5EF4-FFF2-40B4-BE49-F238E27FC236}">
                <a16:creationId xmlns:a16="http://schemas.microsoft.com/office/drawing/2014/main" id="{FC880A51-42C9-BDCB-1F87-E8F6A6472323}"/>
              </a:ext>
            </a:extLst>
          </p:cNvPr>
          <p:cNvSpPr/>
          <p:nvPr/>
        </p:nvSpPr>
        <p:spPr>
          <a:xfrm>
            <a:off x="8001000" y="4206240"/>
            <a:ext cx="1076960" cy="1264920"/>
          </a:xfrm>
          <a:custGeom>
            <a:avLst/>
            <a:gdLst>
              <a:gd name="connsiteX0" fmla="*/ 1076960 w 1076960"/>
              <a:gd name="connsiteY0" fmla="*/ 0 h 1264920"/>
              <a:gd name="connsiteX1" fmla="*/ 0 w 1076960"/>
              <a:gd name="connsiteY1" fmla="*/ 482600 h 1264920"/>
              <a:gd name="connsiteX2" fmla="*/ 284480 w 1076960"/>
              <a:gd name="connsiteY2" fmla="*/ 1264920 h 1264920"/>
            </a:gdLst>
            <a:ahLst/>
            <a:cxnLst>
              <a:cxn ang="0">
                <a:pos x="connsiteX0" y="connsiteY0"/>
              </a:cxn>
              <a:cxn ang="0">
                <a:pos x="connsiteX1" y="connsiteY1"/>
              </a:cxn>
              <a:cxn ang="0">
                <a:pos x="connsiteX2" y="connsiteY2"/>
              </a:cxn>
            </a:cxnLst>
            <a:rect l="l" t="t" r="r" b="b"/>
            <a:pathLst>
              <a:path w="1076960" h="1264920">
                <a:moveTo>
                  <a:pt x="1076960" y="0"/>
                </a:moveTo>
                <a:lnTo>
                  <a:pt x="0" y="482600"/>
                </a:lnTo>
                <a:lnTo>
                  <a:pt x="284480" y="126492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338D3F10-09D3-4EC0-33AF-D3185CDAECC3}"/>
              </a:ext>
            </a:extLst>
          </p:cNvPr>
          <p:cNvSpPr/>
          <p:nvPr/>
        </p:nvSpPr>
        <p:spPr>
          <a:xfrm>
            <a:off x="2900680" y="5359683"/>
            <a:ext cx="2913801" cy="1081757"/>
          </a:xfrm>
          <a:custGeom>
            <a:avLst/>
            <a:gdLst>
              <a:gd name="connsiteX0" fmla="*/ 2905760 w 2913801"/>
              <a:gd name="connsiteY0" fmla="*/ 4797 h 1081757"/>
              <a:gd name="connsiteX1" fmla="*/ 2804160 w 2913801"/>
              <a:gd name="connsiteY1" fmla="*/ 35277 h 1081757"/>
              <a:gd name="connsiteX2" fmla="*/ 1778000 w 2913801"/>
              <a:gd name="connsiteY2" fmla="*/ 431517 h 1081757"/>
              <a:gd name="connsiteX3" fmla="*/ 1005840 w 2913801"/>
              <a:gd name="connsiteY3" fmla="*/ 695677 h 1081757"/>
              <a:gd name="connsiteX4" fmla="*/ 0 w 2913801"/>
              <a:gd name="connsiteY4" fmla="*/ 1081757 h 1081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801" h="1081757">
                <a:moveTo>
                  <a:pt x="2905760" y="4797"/>
                </a:moveTo>
                <a:cubicBezTo>
                  <a:pt x="2948940" y="-15523"/>
                  <a:pt x="2804160" y="35277"/>
                  <a:pt x="2804160" y="35277"/>
                </a:cubicBezTo>
                <a:lnTo>
                  <a:pt x="1778000" y="431517"/>
                </a:lnTo>
                <a:cubicBezTo>
                  <a:pt x="1478280" y="541584"/>
                  <a:pt x="1302173" y="587304"/>
                  <a:pt x="1005840" y="695677"/>
                </a:cubicBezTo>
                <a:cubicBezTo>
                  <a:pt x="709507" y="804050"/>
                  <a:pt x="354753" y="942903"/>
                  <a:pt x="0" y="108175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図形 67">
            <a:extLst>
              <a:ext uri="{FF2B5EF4-FFF2-40B4-BE49-F238E27FC236}">
                <a16:creationId xmlns:a16="http://schemas.microsoft.com/office/drawing/2014/main" id="{F35E5D6C-1F23-FC16-6A26-E2B45E235D18}"/>
              </a:ext>
            </a:extLst>
          </p:cNvPr>
          <p:cNvSpPr/>
          <p:nvPr/>
        </p:nvSpPr>
        <p:spPr>
          <a:xfrm>
            <a:off x="2021627" y="5656621"/>
            <a:ext cx="919693" cy="808428"/>
          </a:xfrm>
          <a:custGeom>
            <a:avLst/>
            <a:gdLst>
              <a:gd name="connsiteX0" fmla="*/ 213 w 919693"/>
              <a:gd name="connsiteY0" fmla="*/ 7579 h 808428"/>
              <a:gd name="connsiteX1" fmla="*/ 51013 w 919693"/>
              <a:gd name="connsiteY1" fmla="*/ 58379 h 808428"/>
              <a:gd name="connsiteX2" fmla="*/ 315173 w 919693"/>
              <a:gd name="connsiteY2" fmla="*/ 439379 h 808428"/>
              <a:gd name="connsiteX3" fmla="*/ 630133 w 919693"/>
              <a:gd name="connsiteY3" fmla="*/ 723859 h 808428"/>
              <a:gd name="connsiteX4" fmla="*/ 792693 w 919693"/>
              <a:gd name="connsiteY4" fmla="*/ 805139 h 808428"/>
              <a:gd name="connsiteX5" fmla="*/ 919693 w 919693"/>
              <a:gd name="connsiteY5" fmla="*/ 784819 h 80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693" h="808428">
                <a:moveTo>
                  <a:pt x="213" y="7579"/>
                </a:moveTo>
                <a:cubicBezTo>
                  <a:pt x="-634" y="-3005"/>
                  <a:pt x="-1480" y="-13588"/>
                  <a:pt x="51013" y="58379"/>
                </a:cubicBezTo>
                <a:cubicBezTo>
                  <a:pt x="103506" y="130346"/>
                  <a:pt x="218653" y="328466"/>
                  <a:pt x="315173" y="439379"/>
                </a:cubicBezTo>
                <a:cubicBezTo>
                  <a:pt x="411693" y="550292"/>
                  <a:pt x="550546" y="662899"/>
                  <a:pt x="630133" y="723859"/>
                </a:cubicBezTo>
                <a:cubicBezTo>
                  <a:pt x="709720" y="784819"/>
                  <a:pt x="744433" y="794979"/>
                  <a:pt x="792693" y="805139"/>
                </a:cubicBezTo>
                <a:cubicBezTo>
                  <a:pt x="840953" y="815299"/>
                  <a:pt x="880323" y="800059"/>
                  <a:pt x="919693" y="78481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A1D844F4-0C0E-AE8F-3636-DB41E21715D3}"/>
              </a:ext>
            </a:extLst>
          </p:cNvPr>
          <p:cNvSpPr/>
          <p:nvPr/>
        </p:nvSpPr>
        <p:spPr>
          <a:xfrm rot="120000">
            <a:off x="7198524" y="4981843"/>
            <a:ext cx="856800" cy="39600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テニスコート可</a:t>
            </a:r>
          </a:p>
        </p:txBody>
      </p:sp>
      <p:cxnSp>
        <p:nvCxnSpPr>
          <p:cNvPr id="90" name="直線コネクタ 89">
            <a:extLst>
              <a:ext uri="{FF2B5EF4-FFF2-40B4-BE49-F238E27FC236}">
                <a16:creationId xmlns:a16="http://schemas.microsoft.com/office/drawing/2014/main" id="{8A69773E-C54E-89E2-1A92-343B603C6EE6}"/>
              </a:ext>
            </a:extLst>
          </p:cNvPr>
          <p:cNvCxnSpPr>
            <a:cxnSpLocks/>
          </p:cNvCxnSpPr>
          <p:nvPr/>
        </p:nvCxnSpPr>
        <p:spPr>
          <a:xfrm rot="-1380000" flipV="1">
            <a:off x="6274726" y="5035556"/>
            <a:ext cx="18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AE0C9603-0E72-70FF-0A45-DDB2F30795F0}"/>
              </a:ext>
            </a:extLst>
          </p:cNvPr>
          <p:cNvCxnSpPr>
            <a:cxnSpLocks/>
          </p:cNvCxnSpPr>
          <p:nvPr/>
        </p:nvCxnSpPr>
        <p:spPr>
          <a:xfrm rot="-6600000" flipV="1">
            <a:off x="7736515" y="5064041"/>
            <a:ext cx="828000" cy="0"/>
          </a:xfrm>
          <a:prstGeom prst="line">
            <a:avLst/>
          </a:prstGeom>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A6D0E52A-9829-0B6B-50A5-6263F33DF89A}"/>
              </a:ext>
            </a:extLst>
          </p:cNvPr>
          <p:cNvSpPr txBox="1"/>
          <p:nvPr/>
        </p:nvSpPr>
        <p:spPr>
          <a:xfrm>
            <a:off x="8397903" y="4494526"/>
            <a:ext cx="1811956" cy="723275"/>
          </a:xfrm>
          <a:prstGeom prst="rect">
            <a:avLst/>
          </a:prstGeom>
          <a:noFill/>
        </p:spPr>
        <p:txBody>
          <a:bodyPr wrap="square">
            <a:spAutoFit/>
          </a:bodyPr>
          <a:lstStyle/>
          <a:p>
            <a:r>
              <a:rPr lang="ja-JP" altLang="en-US" sz="1100" b="1" i="0" dirty="0">
                <a:solidFill>
                  <a:srgbClr val="ED6103"/>
                </a:solidFill>
                <a:effectLst/>
                <a:latin typeface="HiraKakuProN-W3"/>
              </a:rPr>
              <a:t>アクネス大泉</a:t>
            </a:r>
            <a:endParaRPr lang="en-US" altLang="ja-JP" sz="1100" b="1" i="0" dirty="0">
              <a:solidFill>
                <a:srgbClr val="ED6103"/>
              </a:solidFill>
              <a:effectLst/>
              <a:latin typeface="HiraKakuProN-W3"/>
            </a:endParaRPr>
          </a:p>
          <a:p>
            <a:r>
              <a:rPr lang="ja-JP" altLang="en-US" sz="1000" dirty="0">
                <a:solidFill>
                  <a:schemeClr val="accent2">
                    <a:lumMod val="75000"/>
                  </a:schemeClr>
                </a:solidFill>
              </a:rPr>
              <a:t>自転車置き場を</a:t>
            </a:r>
            <a:endParaRPr lang="en-US" altLang="ja-JP" sz="1000" dirty="0">
              <a:solidFill>
                <a:schemeClr val="accent2">
                  <a:lumMod val="75000"/>
                </a:schemeClr>
              </a:solidFill>
            </a:endParaRPr>
          </a:p>
          <a:p>
            <a:r>
              <a:rPr lang="ja-JP" altLang="en-US" sz="1000" dirty="0">
                <a:solidFill>
                  <a:schemeClr val="accent2">
                    <a:lumMod val="75000"/>
                  </a:schemeClr>
                </a:solidFill>
              </a:rPr>
              <a:t>譲ってもらって</a:t>
            </a:r>
            <a:endParaRPr lang="en-US" altLang="ja-JP" sz="1000" dirty="0">
              <a:solidFill>
                <a:schemeClr val="accent2">
                  <a:lumMod val="75000"/>
                </a:schemeClr>
              </a:solidFill>
            </a:endParaRPr>
          </a:p>
          <a:p>
            <a:r>
              <a:rPr lang="ja-JP" altLang="en-US" sz="1000" dirty="0">
                <a:solidFill>
                  <a:schemeClr val="accent2">
                    <a:lumMod val="75000"/>
                  </a:schemeClr>
                </a:solidFill>
              </a:rPr>
              <a:t>幅員</a:t>
            </a:r>
            <a:r>
              <a:rPr lang="en-US" altLang="ja-JP" sz="1000" dirty="0">
                <a:solidFill>
                  <a:schemeClr val="accent2">
                    <a:lumMod val="75000"/>
                  </a:schemeClr>
                </a:solidFill>
              </a:rPr>
              <a:t>7M</a:t>
            </a:r>
            <a:r>
              <a:rPr lang="ja-JP" altLang="en-US" sz="1000" dirty="0">
                <a:solidFill>
                  <a:schemeClr val="accent2">
                    <a:lumMod val="75000"/>
                  </a:schemeClr>
                </a:solidFill>
              </a:rPr>
              <a:t>を確保</a:t>
            </a:r>
          </a:p>
        </p:txBody>
      </p:sp>
      <p:sp>
        <p:nvSpPr>
          <p:cNvPr id="85" name="テキスト ボックス 84">
            <a:extLst>
              <a:ext uri="{FF2B5EF4-FFF2-40B4-BE49-F238E27FC236}">
                <a16:creationId xmlns:a16="http://schemas.microsoft.com/office/drawing/2014/main" id="{5E58B702-8457-0F1C-CA82-F338578C1832}"/>
              </a:ext>
            </a:extLst>
          </p:cNvPr>
          <p:cNvSpPr txBox="1"/>
          <p:nvPr/>
        </p:nvSpPr>
        <p:spPr>
          <a:xfrm>
            <a:off x="47385" y="360948"/>
            <a:ext cx="4875135" cy="1938992"/>
          </a:xfrm>
          <a:prstGeom prst="rect">
            <a:avLst/>
          </a:prstGeom>
          <a:solidFill>
            <a:schemeClr val="bg1"/>
          </a:solidFill>
        </p:spPr>
        <p:txBody>
          <a:bodyPr wrap="square" rtlCol="0">
            <a:spAutoFit/>
          </a:bodyPr>
          <a:lstStyle/>
          <a:p>
            <a:r>
              <a:rPr kumimoji="1" lang="ja-JP" altLang="en-US" sz="1200" dirty="0"/>
              <a:t>仮定条件：</a:t>
            </a:r>
            <a:r>
              <a:rPr kumimoji="1" lang="en-US" altLang="ja-JP" sz="1200" dirty="0"/>
              <a:t>2.5m</a:t>
            </a:r>
            <a:r>
              <a:rPr kumimoji="1" lang="ja-JP" altLang="en-US" sz="1200" dirty="0"/>
              <a:t>歩道</a:t>
            </a:r>
            <a:r>
              <a:rPr kumimoji="1" lang="en-US" altLang="ja-JP" sz="1200" dirty="0"/>
              <a:t>+7m</a:t>
            </a:r>
            <a:r>
              <a:rPr kumimoji="1" lang="ja-JP" altLang="en-US" sz="1200" dirty="0"/>
              <a:t>車道</a:t>
            </a:r>
            <a:r>
              <a:rPr kumimoji="1" lang="en-US" altLang="ja-JP" sz="1200" dirty="0"/>
              <a:t>=9.5m</a:t>
            </a:r>
            <a:r>
              <a:rPr kumimoji="1" lang="ja-JP" altLang="en-US" sz="1200" dirty="0"/>
              <a:t>を環状部の基本幅員とする。</a:t>
            </a:r>
            <a:endParaRPr kumimoji="1" lang="en-US" altLang="ja-JP" sz="1200" dirty="0"/>
          </a:p>
          <a:p>
            <a:r>
              <a:rPr kumimoji="1" lang="ja-JP" altLang="en-US" sz="1200" dirty="0"/>
              <a:t>（</a:t>
            </a:r>
            <a:r>
              <a:rPr kumimoji="1" lang="en-US" altLang="ja-JP" sz="1200" dirty="0"/>
              <a:t>7m</a:t>
            </a:r>
            <a:r>
              <a:rPr kumimoji="1" lang="ja-JP" altLang="en-US" sz="1200" dirty="0"/>
              <a:t>は緊急車両等の追い越しスペースを想定したため）</a:t>
            </a:r>
            <a:endParaRPr kumimoji="1" lang="en-US" altLang="ja-JP" sz="1200" dirty="0"/>
          </a:p>
          <a:p>
            <a:r>
              <a:rPr kumimoji="1" lang="ja-JP" altLang="en-US" sz="1200" dirty="0"/>
              <a:t>但し、一部の現道が無い区間については利用上は歩道は必須ではないので、車道のみの</a:t>
            </a:r>
            <a:r>
              <a:rPr kumimoji="1" lang="en-US" altLang="ja-JP" sz="1200" dirty="0"/>
              <a:t>7m</a:t>
            </a:r>
            <a:r>
              <a:rPr kumimoji="1" lang="ja-JP" altLang="en-US" sz="1200" dirty="0"/>
              <a:t>幅員とする。各道路から環状部に合流した後には約</a:t>
            </a:r>
            <a:r>
              <a:rPr kumimoji="1" lang="en-US" altLang="ja-JP" sz="1200" dirty="0"/>
              <a:t>30m</a:t>
            </a:r>
            <a:r>
              <a:rPr kumimoji="1" lang="ja-JP" altLang="en-US" sz="1200" dirty="0"/>
              <a:t>の合流レーンを設け、その区間は車道を</a:t>
            </a:r>
            <a:r>
              <a:rPr kumimoji="1" lang="en-US" altLang="ja-JP" sz="1200" dirty="0"/>
              <a:t>8m</a:t>
            </a:r>
            <a:r>
              <a:rPr kumimoji="1" lang="ja-JP" altLang="en-US" sz="1200" dirty="0"/>
              <a:t>幅員とする。</a:t>
            </a:r>
            <a:endParaRPr kumimoji="1" lang="en-US" altLang="ja-JP" sz="1200" dirty="0"/>
          </a:p>
          <a:p>
            <a:r>
              <a:rPr kumimoji="1" lang="ja-JP" altLang="en-US" sz="1200" dirty="0"/>
              <a:t>歩行者横断部は校門付近のみの設け、校地の周囲は車道、その外を歩道とする環状道となる。</a:t>
            </a:r>
            <a:endParaRPr kumimoji="1" lang="en-US" altLang="ja-JP" sz="1200" dirty="0"/>
          </a:p>
          <a:p>
            <a:r>
              <a:rPr kumimoji="1" lang="ja-JP" altLang="en-US" sz="1200" dirty="0"/>
              <a:t>環状道の設置は</a:t>
            </a:r>
            <a:r>
              <a:rPr kumimoji="1" lang="en-US" altLang="ja-JP" sz="1200" dirty="0"/>
              <a:t>135</a:t>
            </a:r>
            <a:r>
              <a:rPr kumimoji="1" lang="ja-JP" altLang="en-US" sz="1200" dirty="0"/>
              <a:t>・</a:t>
            </a:r>
            <a:r>
              <a:rPr kumimoji="1" lang="en-US" altLang="ja-JP" sz="1200" dirty="0"/>
              <a:t>232</a:t>
            </a:r>
            <a:r>
              <a:rPr kumimoji="1" lang="ja-JP" altLang="en-US" sz="1200" dirty="0"/>
              <a:t>号の計画線によって必然として生じる敷地残地以外の新たな用地取得は前提とせず、校地を狭めることで対応する。</a:t>
            </a:r>
          </a:p>
        </p:txBody>
      </p:sp>
      <p:sp>
        <p:nvSpPr>
          <p:cNvPr id="86" name="フリーフォーム: 図形 85">
            <a:extLst>
              <a:ext uri="{FF2B5EF4-FFF2-40B4-BE49-F238E27FC236}">
                <a16:creationId xmlns:a16="http://schemas.microsoft.com/office/drawing/2014/main" id="{304B1B8C-E9E3-88E6-3046-82190BFB4A7D}"/>
              </a:ext>
            </a:extLst>
          </p:cNvPr>
          <p:cNvSpPr/>
          <p:nvPr/>
        </p:nvSpPr>
        <p:spPr>
          <a:xfrm>
            <a:off x="3959087" y="6927574"/>
            <a:ext cx="132522" cy="407504"/>
          </a:xfrm>
          <a:custGeom>
            <a:avLst/>
            <a:gdLst>
              <a:gd name="connsiteX0" fmla="*/ 0 w 132522"/>
              <a:gd name="connsiteY0" fmla="*/ 407504 h 407504"/>
              <a:gd name="connsiteX1" fmla="*/ 69574 w 132522"/>
              <a:gd name="connsiteY1" fmla="*/ 0 h 407504"/>
              <a:gd name="connsiteX2" fmla="*/ 132522 w 132522"/>
              <a:gd name="connsiteY2" fmla="*/ 19878 h 407504"/>
            </a:gdLst>
            <a:ahLst/>
            <a:cxnLst>
              <a:cxn ang="0">
                <a:pos x="connsiteX0" y="connsiteY0"/>
              </a:cxn>
              <a:cxn ang="0">
                <a:pos x="connsiteX1" y="connsiteY1"/>
              </a:cxn>
              <a:cxn ang="0">
                <a:pos x="connsiteX2" y="connsiteY2"/>
              </a:cxn>
            </a:cxnLst>
            <a:rect l="l" t="t" r="r" b="b"/>
            <a:pathLst>
              <a:path w="132522" h="407504">
                <a:moveTo>
                  <a:pt x="0" y="407504"/>
                </a:moveTo>
                <a:lnTo>
                  <a:pt x="69574" y="0"/>
                </a:lnTo>
                <a:lnTo>
                  <a:pt x="132522" y="19878"/>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リーフォーム: 図形 86">
            <a:extLst>
              <a:ext uri="{FF2B5EF4-FFF2-40B4-BE49-F238E27FC236}">
                <a16:creationId xmlns:a16="http://schemas.microsoft.com/office/drawing/2014/main" id="{4E360352-905B-B550-370C-EA260DCF40F9}"/>
              </a:ext>
            </a:extLst>
          </p:cNvPr>
          <p:cNvSpPr/>
          <p:nvPr/>
        </p:nvSpPr>
        <p:spPr>
          <a:xfrm>
            <a:off x="2902226" y="6320256"/>
            <a:ext cx="1214848" cy="640448"/>
          </a:xfrm>
          <a:custGeom>
            <a:avLst/>
            <a:gdLst>
              <a:gd name="connsiteX0" fmla="*/ 0 w 1214848"/>
              <a:gd name="connsiteY0" fmla="*/ 428414 h 640448"/>
              <a:gd name="connsiteX1" fmla="*/ 990600 w 1214848"/>
              <a:gd name="connsiteY1" fmla="*/ 14283 h 640448"/>
              <a:gd name="connsiteX2" fmla="*/ 1189383 w 1214848"/>
              <a:gd name="connsiteY2" fmla="*/ 146805 h 640448"/>
              <a:gd name="connsiteX3" fmla="*/ 1205948 w 1214848"/>
              <a:gd name="connsiteY3" fmla="*/ 640448 h 640448"/>
            </a:gdLst>
            <a:ahLst/>
            <a:cxnLst>
              <a:cxn ang="0">
                <a:pos x="connsiteX0" y="connsiteY0"/>
              </a:cxn>
              <a:cxn ang="0">
                <a:pos x="connsiteX1" y="connsiteY1"/>
              </a:cxn>
              <a:cxn ang="0">
                <a:pos x="connsiteX2" y="connsiteY2"/>
              </a:cxn>
              <a:cxn ang="0">
                <a:pos x="connsiteX3" y="connsiteY3"/>
              </a:cxn>
            </a:cxnLst>
            <a:rect l="l" t="t" r="r" b="b"/>
            <a:pathLst>
              <a:path w="1214848" h="640448">
                <a:moveTo>
                  <a:pt x="0" y="428414"/>
                </a:moveTo>
                <a:cubicBezTo>
                  <a:pt x="396185" y="244816"/>
                  <a:pt x="792370" y="61218"/>
                  <a:pt x="990600" y="14283"/>
                </a:cubicBezTo>
                <a:cubicBezTo>
                  <a:pt x="1188830" y="-32652"/>
                  <a:pt x="1153492" y="42444"/>
                  <a:pt x="1189383" y="146805"/>
                </a:cubicBezTo>
                <a:cubicBezTo>
                  <a:pt x="1225274" y="251166"/>
                  <a:pt x="1215611" y="445807"/>
                  <a:pt x="1205948" y="640448"/>
                </a:cubicBez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図形 88">
            <a:extLst>
              <a:ext uri="{FF2B5EF4-FFF2-40B4-BE49-F238E27FC236}">
                <a16:creationId xmlns:a16="http://schemas.microsoft.com/office/drawing/2014/main" id="{2ED67424-40B1-D371-6738-070AFF56691D}"/>
              </a:ext>
            </a:extLst>
          </p:cNvPr>
          <p:cNvSpPr/>
          <p:nvPr/>
        </p:nvSpPr>
        <p:spPr>
          <a:xfrm>
            <a:off x="4485861" y="6725478"/>
            <a:ext cx="145774" cy="831574"/>
          </a:xfrm>
          <a:custGeom>
            <a:avLst/>
            <a:gdLst>
              <a:gd name="connsiteX0" fmla="*/ 0 w 145774"/>
              <a:gd name="connsiteY0" fmla="*/ 831574 h 831574"/>
              <a:gd name="connsiteX1" fmla="*/ 145774 w 145774"/>
              <a:gd name="connsiteY1" fmla="*/ 9939 h 831574"/>
              <a:gd name="connsiteX2" fmla="*/ 69574 w 145774"/>
              <a:gd name="connsiteY2" fmla="*/ 0 h 831574"/>
            </a:gdLst>
            <a:ahLst/>
            <a:cxnLst>
              <a:cxn ang="0">
                <a:pos x="connsiteX0" y="connsiteY0"/>
              </a:cxn>
              <a:cxn ang="0">
                <a:pos x="connsiteX1" y="connsiteY1"/>
              </a:cxn>
              <a:cxn ang="0">
                <a:pos x="connsiteX2" y="connsiteY2"/>
              </a:cxn>
            </a:cxnLst>
            <a:rect l="l" t="t" r="r" b="b"/>
            <a:pathLst>
              <a:path w="145774" h="831574">
                <a:moveTo>
                  <a:pt x="0" y="831574"/>
                </a:moveTo>
                <a:lnTo>
                  <a:pt x="145774" y="9939"/>
                </a:lnTo>
                <a:lnTo>
                  <a:pt x="69574" y="0"/>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リーフォーム: 図形 94">
            <a:extLst>
              <a:ext uri="{FF2B5EF4-FFF2-40B4-BE49-F238E27FC236}">
                <a16:creationId xmlns:a16="http://schemas.microsoft.com/office/drawing/2014/main" id="{A9170C5B-7B33-AAE2-504F-D5FBB7A99078}"/>
              </a:ext>
            </a:extLst>
          </p:cNvPr>
          <p:cNvSpPr/>
          <p:nvPr/>
        </p:nvSpPr>
        <p:spPr>
          <a:xfrm>
            <a:off x="8299174" y="4210878"/>
            <a:ext cx="1146831" cy="1253433"/>
          </a:xfrm>
          <a:custGeom>
            <a:avLst/>
            <a:gdLst>
              <a:gd name="connsiteX0" fmla="*/ 778565 w 1146831"/>
              <a:gd name="connsiteY0" fmla="*/ 0 h 1253433"/>
              <a:gd name="connsiteX1" fmla="*/ 967409 w 1146831"/>
              <a:gd name="connsiteY1" fmla="*/ 165652 h 1253433"/>
              <a:gd name="connsiteX2" fmla="*/ 1010478 w 1146831"/>
              <a:gd name="connsiteY2" fmla="*/ 255105 h 1253433"/>
              <a:gd name="connsiteX3" fmla="*/ 1050235 w 1146831"/>
              <a:gd name="connsiteY3" fmla="*/ 410818 h 1253433"/>
              <a:gd name="connsiteX4" fmla="*/ 1139687 w 1146831"/>
              <a:gd name="connsiteY4" fmla="*/ 735496 h 1253433"/>
              <a:gd name="connsiteX5" fmla="*/ 1139687 w 1146831"/>
              <a:gd name="connsiteY5" fmla="*/ 775252 h 1253433"/>
              <a:gd name="connsiteX6" fmla="*/ 1126435 w 1146831"/>
              <a:gd name="connsiteY6" fmla="*/ 940905 h 1253433"/>
              <a:gd name="connsiteX7" fmla="*/ 1007165 w 1146831"/>
              <a:gd name="connsiteY7" fmla="*/ 1176131 h 1253433"/>
              <a:gd name="connsiteX8" fmla="*/ 708991 w 1146831"/>
              <a:gd name="connsiteY8" fmla="*/ 1249018 h 1253433"/>
              <a:gd name="connsiteX9" fmla="*/ 477078 w 1146831"/>
              <a:gd name="connsiteY9" fmla="*/ 1245705 h 1253433"/>
              <a:gd name="connsiteX10" fmla="*/ 0 w 1146831"/>
              <a:gd name="connsiteY10" fmla="*/ 1252331 h 125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6831" h="1253433">
                <a:moveTo>
                  <a:pt x="778565" y="0"/>
                </a:moveTo>
                <a:cubicBezTo>
                  <a:pt x="853661" y="61567"/>
                  <a:pt x="928757" y="123134"/>
                  <a:pt x="967409" y="165652"/>
                </a:cubicBezTo>
                <a:cubicBezTo>
                  <a:pt x="1006061" y="208170"/>
                  <a:pt x="996674" y="214244"/>
                  <a:pt x="1010478" y="255105"/>
                </a:cubicBezTo>
                <a:cubicBezTo>
                  <a:pt x="1024282" y="295966"/>
                  <a:pt x="1028700" y="330753"/>
                  <a:pt x="1050235" y="410818"/>
                </a:cubicBezTo>
                <a:cubicBezTo>
                  <a:pt x="1071770" y="490883"/>
                  <a:pt x="1124778" y="674757"/>
                  <a:pt x="1139687" y="735496"/>
                </a:cubicBezTo>
                <a:cubicBezTo>
                  <a:pt x="1154596" y="796235"/>
                  <a:pt x="1141896" y="741017"/>
                  <a:pt x="1139687" y="775252"/>
                </a:cubicBezTo>
                <a:cubicBezTo>
                  <a:pt x="1137478" y="809487"/>
                  <a:pt x="1148522" y="874092"/>
                  <a:pt x="1126435" y="940905"/>
                </a:cubicBezTo>
                <a:cubicBezTo>
                  <a:pt x="1104348" y="1007718"/>
                  <a:pt x="1076739" y="1124779"/>
                  <a:pt x="1007165" y="1176131"/>
                </a:cubicBezTo>
                <a:cubicBezTo>
                  <a:pt x="937591" y="1227483"/>
                  <a:pt x="797339" y="1237422"/>
                  <a:pt x="708991" y="1249018"/>
                </a:cubicBezTo>
                <a:cubicBezTo>
                  <a:pt x="620643" y="1260614"/>
                  <a:pt x="477078" y="1245705"/>
                  <a:pt x="477078" y="1245705"/>
                </a:cubicBezTo>
                <a:lnTo>
                  <a:pt x="0" y="1252331"/>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図形 95">
            <a:extLst>
              <a:ext uri="{FF2B5EF4-FFF2-40B4-BE49-F238E27FC236}">
                <a16:creationId xmlns:a16="http://schemas.microsoft.com/office/drawing/2014/main" id="{D5001F58-65A6-7847-A168-C6DA7FA1D8A8}"/>
              </a:ext>
            </a:extLst>
          </p:cNvPr>
          <p:cNvSpPr/>
          <p:nvPr/>
        </p:nvSpPr>
        <p:spPr>
          <a:xfrm>
            <a:off x="4568687" y="5610511"/>
            <a:ext cx="4310270" cy="1114967"/>
          </a:xfrm>
          <a:custGeom>
            <a:avLst/>
            <a:gdLst>
              <a:gd name="connsiteX0" fmla="*/ 0 w 4310270"/>
              <a:gd name="connsiteY0" fmla="*/ 1114967 h 1114967"/>
              <a:gd name="connsiteX1" fmla="*/ 112643 w 4310270"/>
              <a:gd name="connsiteY1" fmla="*/ 627950 h 1114967"/>
              <a:gd name="connsiteX2" fmla="*/ 145774 w 4310270"/>
              <a:gd name="connsiteY2" fmla="*/ 482176 h 1114967"/>
              <a:gd name="connsiteX3" fmla="*/ 178904 w 4310270"/>
              <a:gd name="connsiteY3" fmla="*/ 425854 h 1114967"/>
              <a:gd name="connsiteX4" fmla="*/ 195470 w 4310270"/>
              <a:gd name="connsiteY4" fmla="*/ 399350 h 1114967"/>
              <a:gd name="connsiteX5" fmla="*/ 291548 w 4310270"/>
              <a:gd name="connsiteY5" fmla="*/ 369532 h 1114967"/>
              <a:gd name="connsiteX6" fmla="*/ 1169504 w 4310270"/>
              <a:gd name="connsiteY6" fmla="*/ 28289 h 1114967"/>
              <a:gd name="connsiteX7" fmla="*/ 1212574 w 4310270"/>
              <a:gd name="connsiteY7" fmla="*/ 18350 h 1114967"/>
              <a:gd name="connsiteX8" fmla="*/ 1245704 w 4310270"/>
              <a:gd name="connsiteY8" fmla="*/ 15037 h 1114967"/>
              <a:gd name="connsiteX9" fmla="*/ 1302026 w 4310270"/>
              <a:gd name="connsiteY9" fmla="*/ 5098 h 1114967"/>
              <a:gd name="connsiteX10" fmla="*/ 1361661 w 4310270"/>
              <a:gd name="connsiteY10" fmla="*/ 1785 h 1114967"/>
              <a:gd name="connsiteX11" fmla="*/ 1875183 w 4310270"/>
              <a:gd name="connsiteY11" fmla="*/ 28289 h 1114967"/>
              <a:gd name="connsiteX12" fmla="*/ 2484783 w 4310270"/>
              <a:gd name="connsiteY12" fmla="*/ 54793 h 1114967"/>
              <a:gd name="connsiteX13" fmla="*/ 2968487 w 4310270"/>
              <a:gd name="connsiteY13" fmla="*/ 71359 h 1114967"/>
              <a:gd name="connsiteX14" fmla="*/ 3342861 w 4310270"/>
              <a:gd name="connsiteY14" fmla="*/ 91237 h 1114967"/>
              <a:gd name="connsiteX15" fmla="*/ 3826565 w 4310270"/>
              <a:gd name="connsiteY15" fmla="*/ 114428 h 1114967"/>
              <a:gd name="connsiteX16" fmla="*/ 4310270 w 4310270"/>
              <a:gd name="connsiteY16" fmla="*/ 134306 h 1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0270" h="1114967">
                <a:moveTo>
                  <a:pt x="0" y="1114967"/>
                </a:moveTo>
                <a:lnTo>
                  <a:pt x="112643" y="627950"/>
                </a:lnTo>
                <a:cubicBezTo>
                  <a:pt x="136939" y="522485"/>
                  <a:pt x="134731" y="515859"/>
                  <a:pt x="145774" y="482176"/>
                </a:cubicBezTo>
                <a:cubicBezTo>
                  <a:pt x="156818" y="448493"/>
                  <a:pt x="170621" y="439658"/>
                  <a:pt x="178904" y="425854"/>
                </a:cubicBezTo>
                <a:cubicBezTo>
                  <a:pt x="187187" y="412050"/>
                  <a:pt x="176696" y="408737"/>
                  <a:pt x="195470" y="399350"/>
                </a:cubicBezTo>
                <a:cubicBezTo>
                  <a:pt x="214244" y="389963"/>
                  <a:pt x="291548" y="369532"/>
                  <a:pt x="291548" y="369532"/>
                </a:cubicBezTo>
                <a:lnTo>
                  <a:pt x="1169504" y="28289"/>
                </a:lnTo>
                <a:cubicBezTo>
                  <a:pt x="1323008" y="-30241"/>
                  <a:pt x="1199874" y="20559"/>
                  <a:pt x="1212574" y="18350"/>
                </a:cubicBezTo>
                <a:cubicBezTo>
                  <a:pt x="1225274" y="16141"/>
                  <a:pt x="1230795" y="17246"/>
                  <a:pt x="1245704" y="15037"/>
                </a:cubicBezTo>
                <a:cubicBezTo>
                  <a:pt x="1260613" y="12828"/>
                  <a:pt x="1282700" y="7307"/>
                  <a:pt x="1302026" y="5098"/>
                </a:cubicBezTo>
                <a:cubicBezTo>
                  <a:pt x="1321352" y="2889"/>
                  <a:pt x="1266135" y="-2080"/>
                  <a:pt x="1361661" y="1785"/>
                </a:cubicBezTo>
                <a:cubicBezTo>
                  <a:pt x="1457187" y="5650"/>
                  <a:pt x="1875183" y="28289"/>
                  <a:pt x="1875183" y="28289"/>
                </a:cubicBezTo>
                <a:lnTo>
                  <a:pt x="2484783" y="54793"/>
                </a:lnTo>
                <a:lnTo>
                  <a:pt x="2968487" y="71359"/>
                </a:lnTo>
                <a:cubicBezTo>
                  <a:pt x="3111500" y="77433"/>
                  <a:pt x="3342861" y="91237"/>
                  <a:pt x="3342861" y="91237"/>
                </a:cubicBezTo>
                <a:lnTo>
                  <a:pt x="3826565" y="114428"/>
                </a:lnTo>
                <a:lnTo>
                  <a:pt x="4310270" y="134306"/>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図形 96">
            <a:extLst>
              <a:ext uri="{FF2B5EF4-FFF2-40B4-BE49-F238E27FC236}">
                <a16:creationId xmlns:a16="http://schemas.microsoft.com/office/drawing/2014/main" id="{8E4F38FF-8C3C-701B-EA2B-73C3640953E9}"/>
              </a:ext>
            </a:extLst>
          </p:cNvPr>
          <p:cNvSpPr/>
          <p:nvPr/>
        </p:nvSpPr>
        <p:spPr>
          <a:xfrm>
            <a:off x="8859078" y="5698435"/>
            <a:ext cx="318052" cy="46382"/>
          </a:xfrm>
          <a:custGeom>
            <a:avLst/>
            <a:gdLst>
              <a:gd name="connsiteX0" fmla="*/ 0 w 318052"/>
              <a:gd name="connsiteY0" fmla="*/ 46382 h 46382"/>
              <a:gd name="connsiteX1" fmla="*/ 198783 w 318052"/>
              <a:gd name="connsiteY1" fmla="*/ 16565 h 46382"/>
              <a:gd name="connsiteX2" fmla="*/ 318052 w 318052"/>
              <a:gd name="connsiteY2" fmla="*/ 0 h 46382"/>
            </a:gdLst>
            <a:ahLst/>
            <a:cxnLst>
              <a:cxn ang="0">
                <a:pos x="connsiteX0" y="connsiteY0"/>
              </a:cxn>
              <a:cxn ang="0">
                <a:pos x="connsiteX1" y="connsiteY1"/>
              </a:cxn>
              <a:cxn ang="0">
                <a:pos x="connsiteX2" y="connsiteY2"/>
              </a:cxn>
            </a:cxnLst>
            <a:rect l="l" t="t" r="r" b="b"/>
            <a:pathLst>
              <a:path w="318052" h="46382">
                <a:moveTo>
                  <a:pt x="0" y="46382"/>
                </a:moveTo>
                <a:lnTo>
                  <a:pt x="198783" y="16565"/>
                </a:lnTo>
                <a:lnTo>
                  <a:pt x="318052" y="0"/>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図形 97">
            <a:extLst>
              <a:ext uri="{FF2B5EF4-FFF2-40B4-BE49-F238E27FC236}">
                <a16:creationId xmlns:a16="http://schemas.microsoft.com/office/drawing/2014/main" id="{98113937-0585-959E-6592-AD51B66BF799}"/>
              </a:ext>
            </a:extLst>
          </p:cNvPr>
          <p:cNvSpPr/>
          <p:nvPr/>
        </p:nvSpPr>
        <p:spPr>
          <a:xfrm>
            <a:off x="9153939" y="5698435"/>
            <a:ext cx="1533939" cy="106017"/>
          </a:xfrm>
          <a:custGeom>
            <a:avLst/>
            <a:gdLst>
              <a:gd name="connsiteX0" fmla="*/ 16565 w 1533939"/>
              <a:gd name="connsiteY0" fmla="*/ 0 h 106017"/>
              <a:gd name="connsiteX1" fmla="*/ 0 w 1533939"/>
              <a:gd name="connsiteY1" fmla="*/ 53008 h 106017"/>
              <a:gd name="connsiteX2" fmla="*/ 0 w 1533939"/>
              <a:gd name="connsiteY2" fmla="*/ 53008 h 106017"/>
              <a:gd name="connsiteX3" fmla="*/ 1533939 w 1533939"/>
              <a:gd name="connsiteY3" fmla="*/ 106017 h 106017"/>
            </a:gdLst>
            <a:ahLst/>
            <a:cxnLst>
              <a:cxn ang="0">
                <a:pos x="connsiteX0" y="connsiteY0"/>
              </a:cxn>
              <a:cxn ang="0">
                <a:pos x="connsiteX1" y="connsiteY1"/>
              </a:cxn>
              <a:cxn ang="0">
                <a:pos x="connsiteX2" y="connsiteY2"/>
              </a:cxn>
              <a:cxn ang="0">
                <a:pos x="connsiteX3" y="connsiteY3"/>
              </a:cxn>
            </a:cxnLst>
            <a:rect l="l" t="t" r="r" b="b"/>
            <a:pathLst>
              <a:path w="1533939" h="106017">
                <a:moveTo>
                  <a:pt x="16565" y="0"/>
                </a:moveTo>
                <a:lnTo>
                  <a:pt x="0" y="53008"/>
                </a:lnTo>
                <a:lnTo>
                  <a:pt x="0" y="53008"/>
                </a:lnTo>
                <a:lnTo>
                  <a:pt x="1533939" y="106017"/>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 name="グループ化 101">
            <a:extLst>
              <a:ext uri="{FF2B5EF4-FFF2-40B4-BE49-F238E27FC236}">
                <a16:creationId xmlns:a16="http://schemas.microsoft.com/office/drawing/2014/main" id="{6DB83FB9-9843-273D-EAF9-2B139325B87C}"/>
              </a:ext>
            </a:extLst>
          </p:cNvPr>
          <p:cNvGrpSpPr>
            <a:grpSpLocks noChangeAspect="1"/>
          </p:cNvGrpSpPr>
          <p:nvPr/>
        </p:nvGrpSpPr>
        <p:grpSpPr>
          <a:xfrm rot="16320000">
            <a:off x="9055182" y="5809823"/>
            <a:ext cx="396000" cy="354426"/>
            <a:chOff x="4439062" y="3671914"/>
            <a:chExt cx="3715268" cy="3325234"/>
          </a:xfrm>
        </p:grpSpPr>
        <p:pic>
          <p:nvPicPr>
            <p:cNvPr id="100" name="図 99">
              <a:extLst>
                <a:ext uri="{FF2B5EF4-FFF2-40B4-BE49-F238E27FC236}">
                  <a16:creationId xmlns:a16="http://schemas.microsoft.com/office/drawing/2014/main" id="{6465F332-704B-1534-613F-6B54E9658487}"/>
                </a:ext>
              </a:extLst>
            </p:cNvPr>
            <p:cNvPicPr>
              <a:picLocks noChangeAspect="1"/>
            </p:cNvPicPr>
            <p:nvPr/>
          </p:nvPicPr>
          <p:blipFill>
            <a:blip r:embed="rId4"/>
            <a:stretch>
              <a:fillRect/>
            </a:stretch>
          </p:blipFill>
          <p:spPr>
            <a:xfrm>
              <a:off x="4439062" y="3671914"/>
              <a:ext cx="3715268" cy="3324689"/>
            </a:xfrm>
            <a:prstGeom prst="rect">
              <a:avLst/>
            </a:prstGeom>
          </p:spPr>
        </p:pic>
        <p:sp>
          <p:nvSpPr>
            <p:cNvPr id="101" name="正方形/長方形 100">
              <a:extLst>
                <a:ext uri="{FF2B5EF4-FFF2-40B4-BE49-F238E27FC236}">
                  <a16:creationId xmlns:a16="http://schemas.microsoft.com/office/drawing/2014/main" id="{6057BF1D-88AF-203A-F880-C2A9EEB74FFD}"/>
                </a:ext>
              </a:extLst>
            </p:cNvPr>
            <p:cNvSpPr/>
            <p:nvPr/>
          </p:nvSpPr>
          <p:spPr>
            <a:xfrm>
              <a:off x="7647635" y="6640480"/>
              <a:ext cx="485887" cy="3566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3" name="テキスト ボックス 102">
            <a:extLst>
              <a:ext uri="{FF2B5EF4-FFF2-40B4-BE49-F238E27FC236}">
                <a16:creationId xmlns:a16="http://schemas.microsoft.com/office/drawing/2014/main" id="{4D5ED9E3-1B74-A78E-B771-A960E33F6B7B}"/>
              </a:ext>
            </a:extLst>
          </p:cNvPr>
          <p:cNvSpPr txBox="1"/>
          <p:nvPr/>
        </p:nvSpPr>
        <p:spPr>
          <a:xfrm>
            <a:off x="8538866" y="6190957"/>
            <a:ext cx="1446647" cy="830997"/>
          </a:xfrm>
          <a:prstGeom prst="rect">
            <a:avLst/>
          </a:prstGeom>
          <a:solidFill>
            <a:schemeClr val="bg1"/>
          </a:solidFill>
        </p:spPr>
        <p:txBody>
          <a:bodyPr wrap="square" rtlCol="0">
            <a:spAutoFit/>
          </a:bodyPr>
          <a:lstStyle/>
          <a:p>
            <a:r>
              <a:rPr kumimoji="1" lang="ja-JP" altLang="en-US" sz="1200" b="1" dirty="0"/>
              <a:t>環状走行車を優先しないと詰まるので直進車は一時停止で前方が優先</a:t>
            </a:r>
          </a:p>
        </p:txBody>
      </p:sp>
      <p:sp>
        <p:nvSpPr>
          <p:cNvPr id="104" name="フリーフォーム: 図形 103">
            <a:extLst>
              <a:ext uri="{FF2B5EF4-FFF2-40B4-BE49-F238E27FC236}">
                <a16:creationId xmlns:a16="http://schemas.microsoft.com/office/drawing/2014/main" id="{81385CCF-1026-E2F3-B82F-C338B5AE7C3E}"/>
              </a:ext>
            </a:extLst>
          </p:cNvPr>
          <p:cNvSpPr/>
          <p:nvPr/>
        </p:nvSpPr>
        <p:spPr>
          <a:xfrm>
            <a:off x="9153939" y="3422374"/>
            <a:ext cx="1514061" cy="1805609"/>
          </a:xfrm>
          <a:custGeom>
            <a:avLst/>
            <a:gdLst>
              <a:gd name="connsiteX0" fmla="*/ 1514061 w 1514061"/>
              <a:gd name="connsiteY0" fmla="*/ 1805609 h 1805609"/>
              <a:gd name="connsiteX1" fmla="*/ 612913 w 1514061"/>
              <a:gd name="connsiteY1" fmla="*/ 1772478 h 1805609"/>
              <a:gd name="connsiteX2" fmla="*/ 0 w 1514061"/>
              <a:gd name="connsiteY2" fmla="*/ 0 h 1805609"/>
            </a:gdLst>
            <a:ahLst/>
            <a:cxnLst>
              <a:cxn ang="0">
                <a:pos x="connsiteX0" y="connsiteY0"/>
              </a:cxn>
              <a:cxn ang="0">
                <a:pos x="connsiteX1" y="connsiteY1"/>
              </a:cxn>
              <a:cxn ang="0">
                <a:pos x="connsiteX2" y="connsiteY2"/>
              </a:cxn>
            </a:cxnLst>
            <a:rect l="l" t="t" r="r" b="b"/>
            <a:pathLst>
              <a:path w="1514061" h="1805609">
                <a:moveTo>
                  <a:pt x="1514061" y="1805609"/>
                </a:moveTo>
                <a:lnTo>
                  <a:pt x="612913" y="1772478"/>
                </a:lnTo>
                <a:lnTo>
                  <a:pt x="0" y="0"/>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フリーフォーム: 図形 104">
            <a:extLst>
              <a:ext uri="{FF2B5EF4-FFF2-40B4-BE49-F238E27FC236}">
                <a16:creationId xmlns:a16="http://schemas.microsoft.com/office/drawing/2014/main" id="{05BBC2B6-9E9E-5175-5B61-03AC1EB8DCC1}"/>
              </a:ext>
            </a:extLst>
          </p:cNvPr>
          <p:cNvSpPr/>
          <p:nvPr/>
        </p:nvSpPr>
        <p:spPr>
          <a:xfrm>
            <a:off x="8216348" y="1881809"/>
            <a:ext cx="848139" cy="1282148"/>
          </a:xfrm>
          <a:custGeom>
            <a:avLst/>
            <a:gdLst>
              <a:gd name="connsiteX0" fmla="*/ 848139 w 848139"/>
              <a:gd name="connsiteY0" fmla="*/ 1282148 h 1282148"/>
              <a:gd name="connsiteX1" fmla="*/ 543339 w 848139"/>
              <a:gd name="connsiteY1" fmla="*/ 593034 h 1282148"/>
              <a:gd name="connsiteX2" fmla="*/ 520148 w 848139"/>
              <a:gd name="connsiteY2" fmla="*/ 569843 h 1282148"/>
              <a:gd name="connsiteX3" fmla="*/ 86139 w 848139"/>
              <a:gd name="connsiteY3" fmla="*/ 79513 h 1282148"/>
              <a:gd name="connsiteX4" fmla="*/ 0 w 848139"/>
              <a:gd name="connsiteY4" fmla="*/ 0 h 1282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39" h="1282148">
                <a:moveTo>
                  <a:pt x="848139" y="1282148"/>
                </a:moveTo>
                <a:lnTo>
                  <a:pt x="543339" y="593034"/>
                </a:lnTo>
                <a:lnTo>
                  <a:pt x="520148" y="569843"/>
                </a:lnTo>
                <a:lnTo>
                  <a:pt x="86139" y="79513"/>
                </a:lnTo>
                <a:lnTo>
                  <a:pt x="0" y="0"/>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 name="グループ化 105">
            <a:extLst>
              <a:ext uri="{FF2B5EF4-FFF2-40B4-BE49-F238E27FC236}">
                <a16:creationId xmlns:a16="http://schemas.microsoft.com/office/drawing/2014/main" id="{C288972A-8A74-C15E-087D-6C4C533651C2}"/>
              </a:ext>
            </a:extLst>
          </p:cNvPr>
          <p:cNvGrpSpPr>
            <a:grpSpLocks noChangeAspect="1"/>
          </p:cNvGrpSpPr>
          <p:nvPr/>
        </p:nvGrpSpPr>
        <p:grpSpPr>
          <a:xfrm rot="8760000">
            <a:off x="7851450" y="1092495"/>
            <a:ext cx="396000" cy="354426"/>
            <a:chOff x="4439062" y="3671914"/>
            <a:chExt cx="3715268" cy="3325234"/>
          </a:xfrm>
        </p:grpSpPr>
        <p:pic>
          <p:nvPicPr>
            <p:cNvPr id="107" name="図 106">
              <a:extLst>
                <a:ext uri="{FF2B5EF4-FFF2-40B4-BE49-F238E27FC236}">
                  <a16:creationId xmlns:a16="http://schemas.microsoft.com/office/drawing/2014/main" id="{2599572A-1DDB-25C3-F110-980EB2E98ECC}"/>
                </a:ext>
              </a:extLst>
            </p:cNvPr>
            <p:cNvPicPr>
              <a:picLocks noChangeAspect="1"/>
            </p:cNvPicPr>
            <p:nvPr/>
          </p:nvPicPr>
          <p:blipFill>
            <a:blip r:embed="rId4"/>
            <a:stretch>
              <a:fillRect/>
            </a:stretch>
          </p:blipFill>
          <p:spPr>
            <a:xfrm>
              <a:off x="4439062" y="3671914"/>
              <a:ext cx="3715268" cy="3324689"/>
            </a:xfrm>
            <a:prstGeom prst="rect">
              <a:avLst/>
            </a:prstGeom>
          </p:spPr>
        </p:pic>
        <p:sp>
          <p:nvSpPr>
            <p:cNvPr id="108" name="正方形/長方形 107">
              <a:extLst>
                <a:ext uri="{FF2B5EF4-FFF2-40B4-BE49-F238E27FC236}">
                  <a16:creationId xmlns:a16="http://schemas.microsoft.com/office/drawing/2014/main" id="{9579921D-0630-474C-0827-82AE77880094}"/>
                </a:ext>
              </a:extLst>
            </p:cNvPr>
            <p:cNvSpPr/>
            <p:nvPr/>
          </p:nvSpPr>
          <p:spPr>
            <a:xfrm>
              <a:off x="7647635" y="6640480"/>
              <a:ext cx="485887" cy="3566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9" name="フリーフォーム: 図形 108">
            <a:extLst>
              <a:ext uri="{FF2B5EF4-FFF2-40B4-BE49-F238E27FC236}">
                <a16:creationId xmlns:a16="http://schemas.microsoft.com/office/drawing/2014/main" id="{0CDED861-904D-8814-4D82-57FD9A4033E6}"/>
              </a:ext>
            </a:extLst>
          </p:cNvPr>
          <p:cNvSpPr/>
          <p:nvPr/>
        </p:nvSpPr>
        <p:spPr>
          <a:xfrm>
            <a:off x="7848600" y="1461052"/>
            <a:ext cx="212035" cy="202096"/>
          </a:xfrm>
          <a:custGeom>
            <a:avLst/>
            <a:gdLst>
              <a:gd name="connsiteX0" fmla="*/ 212035 w 212035"/>
              <a:gd name="connsiteY0" fmla="*/ 202096 h 202096"/>
              <a:gd name="connsiteX1" fmla="*/ 0 w 212035"/>
              <a:gd name="connsiteY1" fmla="*/ 0 h 202096"/>
            </a:gdLst>
            <a:ahLst/>
            <a:cxnLst>
              <a:cxn ang="0">
                <a:pos x="connsiteX0" y="connsiteY0"/>
              </a:cxn>
              <a:cxn ang="0">
                <a:pos x="connsiteX1" y="connsiteY1"/>
              </a:cxn>
            </a:cxnLst>
            <a:rect l="l" t="t" r="r" b="b"/>
            <a:pathLst>
              <a:path w="212035" h="202096">
                <a:moveTo>
                  <a:pt x="212035" y="202096"/>
                </a:moveTo>
                <a:lnTo>
                  <a:pt x="0" y="0"/>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フリーフォーム: 図形 109">
            <a:extLst>
              <a:ext uri="{FF2B5EF4-FFF2-40B4-BE49-F238E27FC236}">
                <a16:creationId xmlns:a16="http://schemas.microsoft.com/office/drawing/2014/main" id="{417AA6FE-185D-3C02-349C-6E2176D47C70}"/>
              </a:ext>
            </a:extLst>
          </p:cNvPr>
          <p:cNvSpPr/>
          <p:nvPr/>
        </p:nvSpPr>
        <p:spPr>
          <a:xfrm>
            <a:off x="5824330" y="1500809"/>
            <a:ext cx="1775792" cy="758687"/>
          </a:xfrm>
          <a:custGeom>
            <a:avLst/>
            <a:gdLst>
              <a:gd name="connsiteX0" fmla="*/ 1775792 w 1775792"/>
              <a:gd name="connsiteY0" fmla="*/ 0 h 758687"/>
              <a:gd name="connsiteX1" fmla="*/ 662609 w 1775792"/>
              <a:gd name="connsiteY1" fmla="*/ 467139 h 758687"/>
              <a:gd name="connsiteX2" fmla="*/ 553279 w 1775792"/>
              <a:gd name="connsiteY2" fmla="*/ 533400 h 758687"/>
              <a:gd name="connsiteX3" fmla="*/ 0 w 1775792"/>
              <a:gd name="connsiteY3" fmla="*/ 758687 h 758687"/>
            </a:gdLst>
            <a:ahLst/>
            <a:cxnLst>
              <a:cxn ang="0">
                <a:pos x="connsiteX0" y="connsiteY0"/>
              </a:cxn>
              <a:cxn ang="0">
                <a:pos x="connsiteX1" y="connsiteY1"/>
              </a:cxn>
              <a:cxn ang="0">
                <a:pos x="connsiteX2" y="connsiteY2"/>
              </a:cxn>
              <a:cxn ang="0">
                <a:pos x="connsiteX3" y="connsiteY3"/>
              </a:cxn>
            </a:cxnLst>
            <a:rect l="l" t="t" r="r" b="b"/>
            <a:pathLst>
              <a:path w="1775792" h="758687">
                <a:moveTo>
                  <a:pt x="1775792" y="0"/>
                </a:moveTo>
                <a:lnTo>
                  <a:pt x="662609" y="467139"/>
                </a:lnTo>
                <a:lnTo>
                  <a:pt x="553279" y="533400"/>
                </a:lnTo>
                <a:lnTo>
                  <a:pt x="0" y="758687"/>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フリーフォーム: 図形 110">
            <a:extLst>
              <a:ext uri="{FF2B5EF4-FFF2-40B4-BE49-F238E27FC236}">
                <a16:creationId xmlns:a16="http://schemas.microsoft.com/office/drawing/2014/main" id="{CA1ABE47-1A35-705D-0CC6-58DA4193B91F}"/>
              </a:ext>
            </a:extLst>
          </p:cNvPr>
          <p:cNvSpPr/>
          <p:nvPr/>
        </p:nvSpPr>
        <p:spPr>
          <a:xfrm>
            <a:off x="5601227" y="861391"/>
            <a:ext cx="242982" cy="1404756"/>
          </a:xfrm>
          <a:custGeom>
            <a:avLst/>
            <a:gdLst>
              <a:gd name="connsiteX0" fmla="*/ 189973 w 242982"/>
              <a:gd name="connsiteY0" fmla="*/ 0 h 1404756"/>
              <a:gd name="connsiteX1" fmla="*/ 54138 w 242982"/>
              <a:gd name="connsiteY1" fmla="*/ 811696 h 1404756"/>
              <a:gd name="connsiteX2" fmla="*/ 40886 w 242982"/>
              <a:gd name="connsiteY2" fmla="*/ 887896 h 1404756"/>
              <a:gd name="connsiteX3" fmla="*/ 21008 w 242982"/>
              <a:gd name="connsiteY3" fmla="*/ 954157 h 1404756"/>
              <a:gd name="connsiteX4" fmla="*/ 4443 w 242982"/>
              <a:gd name="connsiteY4" fmla="*/ 1099931 h 1404756"/>
              <a:gd name="connsiteX5" fmla="*/ 1130 w 242982"/>
              <a:gd name="connsiteY5" fmla="*/ 1252331 h 1404756"/>
              <a:gd name="connsiteX6" fmla="*/ 21008 w 242982"/>
              <a:gd name="connsiteY6" fmla="*/ 1331844 h 1404756"/>
              <a:gd name="connsiteX7" fmla="*/ 54138 w 242982"/>
              <a:gd name="connsiteY7" fmla="*/ 1364974 h 1404756"/>
              <a:gd name="connsiteX8" fmla="*/ 80643 w 242982"/>
              <a:gd name="connsiteY8" fmla="*/ 1394792 h 1404756"/>
              <a:gd name="connsiteX9" fmla="*/ 87269 w 242982"/>
              <a:gd name="connsiteY9" fmla="*/ 1384852 h 1404756"/>
              <a:gd name="connsiteX10" fmla="*/ 156843 w 242982"/>
              <a:gd name="connsiteY10" fmla="*/ 1404731 h 1404756"/>
              <a:gd name="connsiteX11" fmla="*/ 242982 w 242982"/>
              <a:gd name="connsiteY11" fmla="*/ 1388166 h 140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82" h="1404756">
                <a:moveTo>
                  <a:pt x="189973" y="0"/>
                </a:moveTo>
                <a:lnTo>
                  <a:pt x="54138" y="811696"/>
                </a:lnTo>
                <a:cubicBezTo>
                  <a:pt x="29290" y="959679"/>
                  <a:pt x="46408" y="864153"/>
                  <a:pt x="40886" y="887896"/>
                </a:cubicBezTo>
                <a:cubicBezTo>
                  <a:pt x="35364" y="911640"/>
                  <a:pt x="27082" y="918818"/>
                  <a:pt x="21008" y="954157"/>
                </a:cubicBezTo>
                <a:cubicBezTo>
                  <a:pt x="14934" y="989496"/>
                  <a:pt x="7756" y="1050235"/>
                  <a:pt x="4443" y="1099931"/>
                </a:cubicBezTo>
                <a:cubicBezTo>
                  <a:pt x="1130" y="1149627"/>
                  <a:pt x="-1631" y="1213679"/>
                  <a:pt x="1130" y="1252331"/>
                </a:cubicBezTo>
                <a:cubicBezTo>
                  <a:pt x="3891" y="1290983"/>
                  <a:pt x="12173" y="1313070"/>
                  <a:pt x="21008" y="1331844"/>
                </a:cubicBezTo>
                <a:cubicBezTo>
                  <a:pt x="29843" y="1350618"/>
                  <a:pt x="54138" y="1364974"/>
                  <a:pt x="54138" y="1364974"/>
                </a:cubicBezTo>
                <a:cubicBezTo>
                  <a:pt x="64077" y="1375465"/>
                  <a:pt x="75121" y="1391479"/>
                  <a:pt x="80643" y="1394792"/>
                </a:cubicBezTo>
                <a:cubicBezTo>
                  <a:pt x="86165" y="1398105"/>
                  <a:pt x="74569" y="1383196"/>
                  <a:pt x="87269" y="1384852"/>
                </a:cubicBezTo>
                <a:cubicBezTo>
                  <a:pt x="99969" y="1386508"/>
                  <a:pt x="130891" y="1404179"/>
                  <a:pt x="156843" y="1404731"/>
                </a:cubicBezTo>
                <a:cubicBezTo>
                  <a:pt x="182795" y="1405283"/>
                  <a:pt x="212888" y="1396724"/>
                  <a:pt x="242982" y="1388166"/>
                </a:cubicBez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フリーフォーム: 図形 111">
            <a:extLst>
              <a:ext uri="{FF2B5EF4-FFF2-40B4-BE49-F238E27FC236}">
                <a16:creationId xmlns:a16="http://schemas.microsoft.com/office/drawing/2014/main" id="{EDA9E96E-83D9-66E6-86BD-65E58254F5AA}"/>
              </a:ext>
            </a:extLst>
          </p:cNvPr>
          <p:cNvSpPr/>
          <p:nvPr/>
        </p:nvSpPr>
        <p:spPr>
          <a:xfrm>
            <a:off x="1176130" y="871330"/>
            <a:ext cx="4005470" cy="3134140"/>
          </a:xfrm>
          <a:custGeom>
            <a:avLst/>
            <a:gdLst>
              <a:gd name="connsiteX0" fmla="*/ 4005470 w 4005470"/>
              <a:gd name="connsiteY0" fmla="*/ 0 h 3134140"/>
              <a:gd name="connsiteX1" fmla="*/ 3697357 w 4005470"/>
              <a:gd name="connsiteY1" fmla="*/ 1769166 h 3134140"/>
              <a:gd name="connsiteX2" fmla="*/ 3177209 w 4005470"/>
              <a:gd name="connsiteY2" fmla="*/ 1981200 h 3134140"/>
              <a:gd name="connsiteX3" fmla="*/ 3041374 w 4005470"/>
              <a:gd name="connsiteY3" fmla="*/ 1961322 h 3134140"/>
              <a:gd name="connsiteX4" fmla="*/ 1921566 w 4005470"/>
              <a:gd name="connsiteY4" fmla="*/ 2454966 h 3134140"/>
              <a:gd name="connsiteX5" fmla="*/ 1577009 w 4005470"/>
              <a:gd name="connsiteY5" fmla="*/ 2438400 h 3134140"/>
              <a:gd name="connsiteX6" fmla="*/ 0 w 4005470"/>
              <a:gd name="connsiteY6" fmla="*/ 3134140 h 313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5470" h="3134140">
                <a:moveTo>
                  <a:pt x="4005470" y="0"/>
                </a:moveTo>
                <a:lnTo>
                  <a:pt x="3697357" y="1769166"/>
                </a:lnTo>
                <a:lnTo>
                  <a:pt x="3177209" y="1981200"/>
                </a:lnTo>
                <a:lnTo>
                  <a:pt x="3041374" y="1961322"/>
                </a:lnTo>
                <a:lnTo>
                  <a:pt x="1921566" y="2454966"/>
                </a:lnTo>
                <a:lnTo>
                  <a:pt x="1577009" y="2438400"/>
                </a:lnTo>
                <a:lnTo>
                  <a:pt x="0" y="3134140"/>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フリーフォーム: 図形 113">
            <a:extLst>
              <a:ext uri="{FF2B5EF4-FFF2-40B4-BE49-F238E27FC236}">
                <a16:creationId xmlns:a16="http://schemas.microsoft.com/office/drawing/2014/main" id="{1CCA5A52-298D-BE45-2C83-B0041C7A309E}"/>
              </a:ext>
            </a:extLst>
          </p:cNvPr>
          <p:cNvSpPr/>
          <p:nvPr/>
        </p:nvSpPr>
        <p:spPr>
          <a:xfrm>
            <a:off x="261730" y="4578626"/>
            <a:ext cx="849889" cy="682487"/>
          </a:xfrm>
          <a:custGeom>
            <a:avLst/>
            <a:gdLst>
              <a:gd name="connsiteX0" fmla="*/ 0 w 849889"/>
              <a:gd name="connsiteY0" fmla="*/ 682487 h 682487"/>
              <a:gd name="connsiteX1" fmla="*/ 284922 w 849889"/>
              <a:gd name="connsiteY1" fmla="*/ 665922 h 682487"/>
              <a:gd name="connsiteX2" fmla="*/ 483705 w 849889"/>
              <a:gd name="connsiteY2" fmla="*/ 662609 h 682487"/>
              <a:gd name="connsiteX3" fmla="*/ 609600 w 849889"/>
              <a:gd name="connsiteY3" fmla="*/ 652670 h 682487"/>
              <a:gd name="connsiteX4" fmla="*/ 695740 w 849889"/>
              <a:gd name="connsiteY4" fmla="*/ 626165 h 682487"/>
              <a:gd name="connsiteX5" fmla="*/ 781879 w 849889"/>
              <a:gd name="connsiteY5" fmla="*/ 573157 h 682487"/>
              <a:gd name="connsiteX6" fmla="*/ 828261 w 849889"/>
              <a:gd name="connsiteY6" fmla="*/ 516835 h 682487"/>
              <a:gd name="connsiteX7" fmla="*/ 848140 w 849889"/>
              <a:gd name="connsiteY7" fmla="*/ 467139 h 682487"/>
              <a:gd name="connsiteX8" fmla="*/ 848140 w 849889"/>
              <a:gd name="connsiteY8" fmla="*/ 430696 h 682487"/>
              <a:gd name="connsiteX9" fmla="*/ 841513 w 849889"/>
              <a:gd name="connsiteY9" fmla="*/ 357809 h 682487"/>
              <a:gd name="connsiteX10" fmla="*/ 828261 w 849889"/>
              <a:gd name="connsiteY10" fmla="*/ 298174 h 682487"/>
              <a:gd name="connsiteX11" fmla="*/ 795131 w 849889"/>
              <a:gd name="connsiteY11" fmla="*/ 192157 h 682487"/>
              <a:gd name="connsiteX12" fmla="*/ 775253 w 849889"/>
              <a:gd name="connsiteY12" fmla="*/ 109331 h 682487"/>
              <a:gd name="connsiteX13" fmla="*/ 738809 w 849889"/>
              <a:gd name="connsiteY13" fmla="*/ 0 h 68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889" h="682487">
                <a:moveTo>
                  <a:pt x="0" y="682487"/>
                </a:moveTo>
                <a:lnTo>
                  <a:pt x="284922" y="665922"/>
                </a:lnTo>
                <a:cubicBezTo>
                  <a:pt x="365539" y="662609"/>
                  <a:pt x="429592" y="664818"/>
                  <a:pt x="483705" y="662609"/>
                </a:cubicBezTo>
                <a:cubicBezTo>
                  <a:pt x="537818" y="660400"/>
                  <a:pt x="574261" y="658744"/>
                  <a:pt x="609600" y="652670"/>
                </a:cubicBezTo>
                <a:cubicBezTo>
                  <a:pt x="644939" y="646596"/>
                  <a:pt x="667027" y="639417"/>
                  <a:pt x="695740" y="626165"/>
                </a:cubicBezTo>
                <a:cubicBezTo>
                  <a:pt x="724453" y="612913"/>
                  <a:pt x="759792" y="591379"/>
                  <a:pt x="781879" y="573157"/>
                </a:cubicBezTo>
                <a:cubicBezTo>
                  <a:pt x="803966" y="554935"/>
                  <a:pt x="817218" y="534505"/>
                  <a:pt x="828261" y="516835"/>
                </a:cubicBezTo>
                <a:cubicBezTo>
                  <a:pt x="839304" y="499165"/>
                  <a:pt x="844827" y="481495"/>
                  <a:pt x="848140" y="467139"/>
                </a:cubicBezTo>
                <a:cubicBezTo>
                  <a:pt x="851453" y="452783"/>
                  <a:pt x="849244" y="448917"/>
                  <a:pt x="848140" y="430696"/>
                </a:cubicBezTo>
                <a:cubicBezTo>
                  <a:pt x="847036" y="412475"/>
                  <a:pt x="844826" y="379896"/>
                  <a:pt x="841513" y="357809"/>
                </a:cubicBezTo>
                <a:cubicBezTo>
                  <a:pt x="838200" y="335722"/>
                  <a:pt x="835991" y="325783"/>
                  <a:pt x="828261" y="298174"/>
                </a:cubicBezTo>
                <a:cubicBezTo>
                  <a:pt x="820531" y="270565"/>
                  <a:pt x="803966" y="223631"/>
                  <a:pt x="795131" y="192157"/>
                </a:cubicBezTo>
                <a:cubicBezTo>
                  <a:pt x="786296" y="160683"/>
                  <a:pt x="784640" y="141357"/>
                  <a:pt x="775253" y="109331"/>
                </a:cubicBezTo>
                <a:cubicBezTo>
                  <a:pt x="765866" y="77305"/>
                  <a:pt x="752337" y="38652"/>
                  <a:pt x="738809" y="0"/>
                </a:cubicBez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8B3CC8FD-C66E-DE5F-F540-A3AE40E17090}"/>
              </a:ext>
            </a:extLst>
          </p:cNvPr>
          <p:cNvGrpSpPr>
            <a:grpSpLocks noChangeAspect="1"/>
          </p:cNvGrpSpPr>
          <p:nvPr/>
        </p:nvGrpSpPr>
        <p:grpSpPr>
          <a:xfrm rot="18000000">
            <a:off x="2664995" y="7046601"/>
            <a:ext cx="396000" cy="354426"/>
            <a:chOff x="4439062" y="3671914"/>
            <a:chExt cx="3715268" cy="3325234"/>
          </a:xfrm>
        </p:grpSpPr>
        <p:pic>
          <p:nvPicPr>
            <p:cNvPr id="116" name="図 115">
              <a:extLst>
                <a:ext uri="{FF2B5EF4-FFF2-40B4-BE49-F238E27FC236}">
                  <a16:creationId xmlns:a16="http://schemas.microsoft.com/office/drawing/2014/main" id="{B03631EC-8337-F5C7-141B-1D69A56D5DBD}"/>
                </a:ext>
              </a:extLst>
            </p:cNvPr>
            <p:cNvPicPr>
              <a:picLocks noChangeAspect="1"/>
            </p:cNvPicPr>
            <p:nvPr/>
          </p:nvPicPr>
          <p:blipFill>
            <a:blip r:embed="rId4"/>
            <a:stretch>
              <a:fillRect/>
            </a:stretch>
          </p:blipFill>
          <p:spPr>
            <a:xfrm>
              <a:off x="4439062" y="3671914"/>
              <a:ext cx="3715268" cy="3324689"/>
            </a:xfrm>
            <a:prstGeom prst="rect">
              <a:avLst/>
            </a:prstGeom>
          </p:spPr>
        </p:pic>
        <p:sp>
          <p:nvSpPr>
            <p:cNvPr id="117" name="正方形/長方形 116">
              <a:extLst>
                <a:ext uri="{FF2B5EF4-FFF2-40B4-BE49-F238E27FC236}">
                  <a16:creationId xmlns:a16="http://schemas.microsoft.com/office/drawing/2014/main" id="{42F0706B-6701-80F8-7458-AABF8801F88A}"/>
                </a:ext>
              </a:extLst>
            </p:cNvPr>
            <p:cNvSpPr/>
            <p:nvPr/>
          </p:nvSpPr>
          <p:spPr>
            <a:xfrm>
              <a:off x="7647635" y="6640480"/>
              <a:ext cx="485887" cy="3566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8" name="フリーフォーム: 図形 117">
            <a:extLst>
              <a:ext uri="{FF2B5EF4-FFF2-40B4-BE49-F238E27FC236}">
                <a16:creationId xmlns:a16="http://schemas.microsoft.com/office/drawing/2014/main" id="{A928E393-864D-01CF-7564-7280511A2115}"/>
              </a:ext>
            </a:extLst>
          </p:cNvPr>
          <p:cNvSpPr/>
          <p:nvPr/>
        </p:nvSpPr>
        <p:spPr>
          <a:xfrm>
            <a:off x="2266122" y="6530009"/>
            <a:ext cx="417443" cy="271669"/>
          </a:xfrm>
          <a:custGeom>
            <a:avLst/>
            <a:gdLst>
              <a:gd name="connsiteX0" fmla="*/ 417443 w 417443"/>
              <a:gd name="connsiteY0" fmla="*/ 271669 h 271669"/>
              <a:gd name="connsiteX1" fmla="*/ 135835 w 417443"/>
              <a:gd name="connsiteY1" fmla="*/ 112643 h 271669"/>
              <a:gd name="connsiteX2" fmla="*/ 69574 w 417443"/>
              <a:gd name="connsiteY2" fmla="*/ 46382 h 271669"/>
              <a:gd name="connsiteX3" fmla="*/ 0 w 417443"/>
              <a:gd name="connsiteY3" fmla="*/ 0 h 271669"/>
            </a:gdLst>
            <a:ahLst/>
            <a:cxnLst>
              <a:cxn ang="0">
                <a:pos x="connsiteX0" y="connsiteY0"/>
              </a:cxn>
              <a:cxn ang="0">
                <a:pos x="connsiteX1" y="connsiteY1"/>
              </a:cxn>
              <a:cxn ang="0">
                <a:pos x="connsiteX2" y="connsiteY2"/>
              </a:cxn>
              <a:cxn ang="0">
                <a:pos x="connsiteX3" y="connsiteY3"/>
              </a:cxn>
            </a:cxnLst>
            <a:rect l="l" t="t" r="r" b="b"/>
            <a:pathLst>
              <a:path w="417443" h="271669">
                <a:moveTo>
                  <a:pt x="417443" y="271669"/>
                </a:moveTo>
                <a:lnTo>
                  <a:pt x="135835" y="112643"/>
                </a:lnTo>
                <a:lnTo>
                  <a:pt x="69574" y="46382"/>
                </a:lnTo>
                <a:lnTo>
                  <a:pt x="0" y="0"/>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リーフォーム: 図形 119">
            <a:extLst>
              <a:ext uri="{FF2B5EF4-FFF2-40B4-BE49-F238E27FC236}">
                <a16:creationId xmlns:a16="http://schemas.microsoft.com/office/drawing/2014/main" id="{FBB698F9-D569-EF47-6377-59D0EE843B40}"/>
              </a:ext>
            </a:extLst>
          </p:cNvPr>
          <p:cNvSpPr/>
          <p:nvPr/>
        </p:nvSpPr>
        <p:spPr>
          <a:xfrm>
            <a:off x="1272209" y="5774099"/>
            <a:ext cx="808382" cy="577005"/>
          </a:xfrm>
          <a:custGeom>
            <a:avLst/>
            <a:gdLst>
              <a:gd name="connsiteX0" fmla="*/ 808382 w 808382"/>
              <a:gd name="connsiteY0" fmla="*/ 577005 h 577005"/>
              <a:gd name="connsiteX1" fmla="*/ 715617 w 808382"/>
              <a:gd name="connsiteY1" fmla="*/ 480927 h 577005"/>
              <a:gd name="connsiteX2" fmla="*/ 646043 w 808382"/>
              <a:gd name="connsiteY2" fmla="*/ 351718 h 577005"/>
              <a:gd name="connsiteX3" fmla="*/ 573156 w 808382"/>
              <a:gd name="connsiteY3" fmla="*/ 209258 h 577005"/>
              <a:gd name="connsiteX4" fmla="*/ 540026 w 808382"/>
              <a:gd name="connsiteY4" fmla="*/ 169501 h 577005"/>
              <a:gd name="connsiteX5" fmla="*/ 440634 w 808382"/>
              <a:gd name="connsiteY5" fmla="*/ 70110 h 577005"/>
              <a:gd name="connsiteX6" fmla="*/ 341243 w 808382"/>
              <a:gd name="connsiteY6" fmla="*/ 30353 h 577005"/>
              <a:gd name="connsiteX7" fmla="*/ 288234 w 808382"/>
              <a:gd name="connsiteY7" fmla="*/ 13788 h 577005"/>
              <a:gd name="connsiteX8" fmla="*/ 225287 w 808382"/>
              <a:gd name="connsiteY8" fmla="*/ 536 h 577005"/>
              <a:gd name="connsiteX9" fmla="*/ 0 w 808382"/>
              <a:gd name="connsiteY9" fmla="*/ 3849 h 57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8382" h="577005">
                <a:moveTo>
                  <a:pt x="808382" y="577005"/>
                </a:moveTo>
                <a:cubicBezTo>
                  <a:pt x="775527" y="547740"/>
                  <a:pt x="742673" y="518475"/>
                  <a:pt x="715617" y="480927"/>
                </a:cubicBezTo>
                <a:cubicBezTo>
                  <a:pt x="688561" y="443379"/>
                  <a:pt x="669787" y="396996"/>
                  <a:pt x="646043" y="351718"/>
                </a:cubicBezTo>
                <a:cubicBezTo>
                  <a:pt x="622299" y="306440"/>
                  <a:pt x="590825" y="239627"/>
                  <a:pt x="573156" y="209258"/>
                </a:cubicBezTo>
                <a:cubicBezTo>
                  <a:pt x="555487" y="178889"/>
                  <a:pt x="562113" y="192692"/>
                  <a:pt x="540026" y="169501"/>
                </a:cubicBezTo>
                <a:cubicBezTo>
                  <a:pt x="517939" y="146310"/>
                  <a:pt x="473765" y="93301"/>
                  <a:pt x="440634" y="70110"/>
                </a:cubicBezTo>
                <a:cubicBezTo>
                  <a:pt x="407503" y="46919"/>
                  <a:pt x="366643" y="39740"/>
                  <a:pt x="341243" y="30353"/>
                </a:cubicBezTo>
                <a:cubicBezTo>
                  <a:pt x="315843" y="20966"/>
                  <a:pt x="307560" y="18757"/>
                  <a:pt x="288234" y="13788"/>
                </a:cubicBezTo>
                <a:cubicBezTo>
                  <a:pt x="268908" y="8818"/>
                  <a:pt x="225287" y="536"/>
                  <a:pt x="225287" y="536"/>
                </a:cubicBezTo>
                <a:cubicBezTo>
                  <a:pt x="177248" y="-1120"/>
                  <a:pt x="88624" y="1364"/>
                  <a:pt x="0" y="3849"/>
                </a:cubicBez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図形 120">
            <a:extLst>
              <a:ext uri="{FF2B5EF4-FFF2-40B4-BE49-F238E27FC236}">
                <a16:creationId xmlns:a16="http://schemas.microsoft.com/office/drawing/2014/main" id="{17498288-D646-4475-DD24-30512B37374D}"/>
              </a:ext>
            </a:extLst>
          </p:cNvPr>
          <p:cNvSpPr/>
          <p:nvPr/>
        </p:nvSpPr>
        <p:spPr>
          <a:xfrm>
            <a:off x="417443" y="5787887"/>
            <a:ext cx="679174" cy="49696"/>
          </a:xfrm>
          <a:custGeom>
            <a:avLst/>
            <a:gdLst>
              <a:gd name="connsiteX0" fmla="*/ 679174 w 679174"/>
              <a:gd name="connsiteY0" fmla="*/ 0 h 49696"/>
              <a:gd name="connsiteX1" fmla="*/ 0 w 679174"/>
              <a:gd name="connsiteY1" fmla="*/ 49696 h 49696"/>
            </a:gdLst>
            <a:ahLst/>
            <a:cxnLst>
              <a:cxn ang="0">
                <a:pos x="connsiteX0" y="connsiteY0"/>
              </a:cxn>
              <a:cxn ang="0">
                <a:pos x="connsiteX1" y="connsiteY1"/>
              </a:cxn>
            </a:cxnLst>
            <a:rect l="l" t="t" r="r" b="b"/>
            <a:pathLst>
              <a:path w="679174" h="49696">
                <a:moveTo>
                  <a:pt x="679174" y="0"/>
                </a:moveTo>
                <a:lnTo>
                  <a:pt x="0" y="49696"/>
                </a:lnTo>
              </a:path>
            </a:pathLst>
          </a:cu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2" name="グループ化 121">
            <a:extLst>
              <a:ext uri="{FF2B5EF4-FFF2-40B4-BE49-F238E27FC236}">
                <a16:creationId xmlns:a16="http://schemas.microsoft.com/office/drawing/2014/main" id="{D446446A-767B-2BAD-3458-70A9A40DA117}"/>
              </a:ext>
            </a:extLst>
          </p:cNvPr>
          <p:cNvGrpSpPr>
            <a:grpSpLocks noChangeAspect="1"/>
          </p:cNvGrpSpPr>
          <p:nvPr/>
        </p:nvGrpSpPr>
        <p:grpSpPr>
          <a:xfrm rot="22800000">
            <a:off x="1593538" y="6412566"/>
            <a:ext cx="396000" cy="354426"/>
            <a:chOff x="4439062" y="3671914"/>
            <a:chExt cx="3715268" cy="3325234"/>
          </a:xfrm>
        </p:grpSpPr>
        <p:pic>
          <p:nvPicPr>
            <p:cNvPr id="123" name="図 122">
              <a:extLst>
                <a:ext uri="{FF2B5EF4-FFF2-40B4-BE49-F238E27FC236}">
                  <a16:creationId xmlns:a16="http://schemas.microsoft.com/office/drawing/2014/main" id="{77E6CA06-592B-4D2C-46FB-A1029F1A9452}"/>
                </a:ext>
              </a:extLst>
            </p:cNvPr>
            <p:cNvPicPr>
              <a:picLocks noChangeAspect="1"/>
            </p:cNvPicPr>
            <p:nvPr/>
          </p:nvPicPr>
          <p:blipFill>
            <a:blip r:embed="rId4"/>
            <a:stretch>
              <a:fillRect/>
            </a:stretch>
          </p:blipFill>
          <p:spPr>
            <a:xfrm>
              <a:off x="4439062" y="3671914"/>
              <a:ext cx="3715268" cy="3324689"/>
            </a:xfrm>
            <a:prstGeom prst="rect">
              <a:avLst/>
            </a:prstGeom>
          </p:spPr>
        </p:pic>
        <p:sp>
          <p:nvSpPr>
            <p:cNvPr id="124" name="正方形/長方形 123">
              <a:extLst>
                <a:ext uri="{FF2B5EF4-FFF2-40B4-BE49-F238E27FC236}">
                  <a16:creationId xmlns:a16="http://schemas.microsoft.com/office/drawing/2014/main" id="{AF07B852-0711-DABF-904C-FC04B42282B0}"/>
                </a:ext>
              </a:extLst>
            </p:cNvPr>
            <p:cNvSpPr/>
            <p:nvPr/>
          </p:nvSpPr>
          <p:spPr>
            <a:xfrm>
              <a:off x="7647635" y="6640480"/>
              <a:ext cx="485887" cy="3566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5" name="グループ化 124">
            <a:extLst>
              <a:ext uri="{FF2B5EF4-FFF2-40B4-BE49-F238E27FC236}">
                <a16:creationId xmlns:a16="http://schemas.microsoft.com/office/drawing/2014/main" id="{3B3DF928-9082-4E0B-1323-6F069EDC3FAC}"/>
              </a:ext>
            </a:extLst>
          </p:cNvPr>
          <p:cNvGrpSpPr>
            <a:grpSpLocks noChangeAspect="1"/>
          </p:cNvGrpSpPr>
          <p:nvPr/>
        </p:nvGrpSpPr>
        <p:grpSpPr>
          <a:xfrm rot="22620000">
            <a:off x="550025" y="5877289"/>
            <a:ext cx="396000" cy="354426"/>
            <a:chOff x="4439062" y="3671914"/>
            <a:chExt cx="3715268" cy="3325234"/>
          </a:xfrm>
        </p:grpSpPr>
        <p:pic>
          <p:nvPicPr>
            <p:cNvPr id="126" name="図 125">
              <a:extLst>
                <a:ext uri="{FF2B5EF4-FFF2-40B4-BE49-F238E27FC236}">
                  <a16:creationId xmlns:a16="http://schemas.microsoft.com/office/drawing/2014/main" id="{171D4DB8-47C5-606D-6AB5-E5549EF65323}"/>
                </a:ext>
              </a:extLst>
            </p:cNvPr>
            <p:cNvPicPr>
              <a:picLocks noChangeAspect="1"/>
            </p:cNvPicPr>
            <p:nvPr/>
          </p:nvPicPr>
          <p:blipFill>
            <a:blip r:embed="rId4"/>
            <a:stretch>
              <a:fillRect/>
            </a:stretch>
          </p:blipFill>
          <p:spPr>
            <a:xfrm>
              <a:off x="4439062" y="3671914"/>
              <a:ext cx="3715268" cy="3324689"/>
            </a:xfrm>
            <a:prstGeom prst="rect">
              <a:avLst/>
            </a:prstGeom>
          </p:spPr>
        </p:pic>
        <p:sp>
          <p:nvSpPr>
            <p:cNvPr id="127" name="正方形/長方形 126">
              <a:extLst>
                <a:ext uri="{FF2B5EF4-FFF2-40B4-BE49-F238E27FC236}">
                  <a16:creationId xmlns:a16="http://schemas.microsoft.com/office/drawing/2014/main" id="{118352E0-0BA8-4258-05E7-0A2B97B07BE3}"/>
                </a:ext>
              </a:extLst>
            </p:cNvPr>
            <p:cNvSpPr/>
            <p:nvPr/>
          </p:nvSpPr>
          <p:spPr>
            <a:xfrm>
              <a:off x="7647635" y="6640480"/>
              <a:ext cx="485887" cy="3566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9" name="図 128">
            <a:extLst>
              <a:ext uri="{FF2B5EF4-FFF2-40B4-BE49-F238E27FC236}">
                <a16:creationId xmlns:a16="http://schemas.microsoft.com/office/drawing/2014/main" id="{0E292700-5904-C4FD-0175-4F8438D1D7E4}"/>
              </a:ext>
            </a:extLst>
          </p:cNvPr>
          <p:cNvPicPr>
            <a:picLocks noChangeAspect="1"/>
          </p:cNvPicPr>
          <p:nvPr/>
        </p:nvPicPr>
        <p:blipFill>
          <a:blip r:embed="rId5"/>
          <a:stretch>
            <a:fillRect/>
          </a:stretch>
        </p:blipFill>
        <p:spPr>
          <a:xfrm rot="1020000">
            <a:off x="717867" y="5614784"/>
            <a:ext cx="266812" cy="273114"/>
          </a:xfrm>
          <a:prstGeom prst="rect">
            <a:avLst/>
          </a:prstGeom>
        </p:spPr>
      </p:pic>
      <p:pic>
        <p:nvPicPr>
          <p:cNvPr id="131" name="図 130">
            <a:extLst>
              <a:ext uri="{FF2B5EF4-FFF2-40B4-BE49-F238E27FC236}">
                <a16:creationId xmlns:a16="http://schemas.microsoft.com/office/drawing/2014/main" id="{C146A336-ED78-326D-2198-7ACC753B0D7D}"/>
              </a:ext>
            </a:extLst>
          </p:cNvPr>
          <p:cNvPicPr>
            <a:picLocks noChangeAspect="1"/>
          </p:cNvPicPr>
          <p:nvPr/>
        </p:nvPicPr>
        <p:blipFill>
          <a:blip r:embed="rId6"/>
          <a:stretch>
            <a:fillRect/>
          </a:stretch>
        </p:blipFill>
        <p:spPr>
          <a:xfrm rot="120000">
            <a:off x="6351809" y="5423697"/>
            <a:ext cx="288000" cy="164781"/>
          </a:xfrm>
          <a:prstGeom prst="rect">
            <a:avLst/>
          </a:prstGeom>
        </p:spPr>
      </p:pic>
      <p:pic>
        <p:nvPicPr>
          <p:cNvPr id="132" name="図 131">
            <a:extLst>
              <a:ext uri="{FF2B5EF4-FFF2-40B4-BE49-F238E27FC236}">
                <a16:creationId xmlns:a16="http://schemas.microsoft.com/office/drawing/2014/main" id="{F3EFFDE8-5F12-6761-D989-B8AD664C5E1D}"/>
              </a:ext>
            </a:extLst>
          </p:cNvPr>
          <p:cNvPicPr>
            <a:picLocks noChangeAspect="1"/>
          </p:cNvPicPr>
          <p:nvPr/>
        </p:nvPicPr>
        <p:blipFill>
          <a:blip r:embed="rId6"/>
          <a:stretch>
            <a:fillRect/>
          </a:stretch>
        </p:blipFill>
        <p:spPr>
          <a:xfrm rot="20220000">
            <a:off x="5010440" y="5639002"/>
            <a:ext cx="288000" cy="164781"/>
          </a:xfrm>
          <a:prstGeom prst="rect">
            <a:avLst/>
          </a:prstGeom>
        </p:spPr>
      </p:pic>
      <p:pic>
        <p:nvPicPr>
          <p:cNvPr id="133" name="図 132">
            <a:extLst>
              <a:ext uri="{FF2B5EF4-FFF2-40B4-BE49-F238E27FC236}">
                <a16:creationId xmlns:a16="http://schemas.microsoft.com/office/drawing/2014/main" id="{8B86E182-8FFC-973C-EE48-099C17B69A1E}"/>
              </a:ext>
            </a:extLst>
          </p:cNvPr>
          <p:cNvPicPr>
            <a:picLocks noChangeAspect="1"/>
          </p:cNvPicPr>
          <p:nvPr/>
        </p:nvPicPr>
        <p:blipFill>
          <a:blip r:embed="rId6"/>
          <a:stretch>
            <a:fillRect/>
          </a:stretch>
        </p:blipFill>
        <p:spPr>
          <a:xfrm rot="20220000">
            <a:off x="3222776" y="6310913"/>
            <a:ext cx="288000" cy="164781"/>
          </a:xfrm>
          <a:prstGeom prst="rect">
            <a:avLst/>
          </a:prstGeom>
        </p:spPr>
      </p:pic>
      <p:pic>
        <p:nvPicPr>
          <p:cNvPr id="134" name="図 133">
            <a:extLst>
              <a:ext uri="{FF2B5EF4-FFF2-40B4-BE49-F238E27FC236}">
                <a16:creationId xmlns:a16="http://schemas.microsoft.com/office/drawing/2014/main" id="{A147FFF0-B66C-A21A-A7C2-6597A840CDD1}"/>
              </a:ext>
            </a:extLst>
          </p:cNvPr>
          <p:cNvPicPr>
            <a:picLocks noChangeAspect="1"/>
          </p:cNvPicPr>
          <p:nvPr/>
        </p:nvPicPr>
        <p:blipFill>
          <a:blip r:embed="rId6"/>
          <a:stretch>
            <a:fillRect/>
          </a:stretch>
        </p:blipFill>
        <p:spPr>
          <a:xfrm rot="24480000">
            <a:off x="2075724" y="6103459"/>
            <a:ext cx="288000" cy="164781"/>
          </a:xfrm>
          <a:prstGeom prst="rect">
            <a:avLst/>
          </a:prstGeom>
        </p:spPr>
      </p:pic>
      <p:pic>
        <p:nvPicPr>
          <p:cNvPr id="135" name="図 134">
            <a:extLst>
              <a:ext uri="{FF2B5EF4-FFF2-40B4-BE49-F238E27FC236}">
                <a16:creationId xmlns:a16="http://schemas.microsoft.com/office/drawing/2014/main" id="{79185739-8E3A-8A49-B9C3-50244F73A4D4}"/>
              </a:ext>
            </a:extLst>
          </p:cNvPr>
          <p:cNvPicPr>
            <a:picLocks noChangeAspect="1"/>
          </p:cNvPicPr>
          <p:nvPr/>
        </p:nvPicPr>
        <p:blipFill>
          <a:blip r:embed="rId6"/>
          <a:stretch>
            <a:fillRect/>
          </a:stretch>
        </p:blipFill>
        <p:spPr>
          <a:xfrm rot="26520000">
            <a:off x="1176830" y="4967977"/>
            <a:ext cx="288000" cy="164781"/>
          </a:xfrm>
          <a:prstGeom prst="rect">
            <a:avLst/>
          </a:prstGeom>
        </p:spPr>
      </p:pic>
      <p:pic>
        <p:nvPicPr>
          <p:cNvPr id="136" name="図 135">
            <a:extLst>
              <a:ext uri="{FF2B5EF4-FFF2-40B4-BE49-F238E27FC236}">
                <a16:creationId xmlns:a16="http://schemas.microsoft.com/office/drawing/2014/main" id="{33C54F63-4F5B-EF8B-EC8D-9262FC9D38CB}"/>
              </a:ext>
            </a:extLst>
          </p:cNvPr>
          <p:cNvPicPr>
            <a:picLocks noChangeAspect="1"/>
          </p:cNvPicPr>
          <p:nvPr/>
        </p:nvPicPr>
        <p:blipFill>
          <a:blip r:embed="rId6"/>
          <a:stretch>
            <a:fillRect/>
          </a:stretch>
        </p:blipFill>
        <p:spPr>
          <a:xfrm rot="30840000">
            <a:off x="1843828" y="3792655"/>
            <a:ext cx="288000" cy="164781"/>
          </a:xfrm>
          <a:prstGeom prst="rect">
            <a:avLst/>
          </a:prstGeom>
        </p:spPr>
      </p:pic>
      <p:pic>
        <p:nvPicPr>
          <p:cNvPr id="137" name="図 136">
            <a:extLst>
              <a:ext uri="{FF2B5EF4-FFF2-40B4-BE49-F238E27FC236}">
                <a16:creationId xmlns:a16="http://schemas.microsoft.com/office/drawing/2014/main" id="{8F223B06-47B4-AA1C-7855-06BD405DEB1A}"/>
              </a:ext>
            </a:extLst>
          </p:cNvPr>
          <p:cNvPicPr>
            <a:picLocks noChangeAspect="1"/>
          </p:cNvPicPr>
          <p:nvPr/>
        </p:nvPicPr>
        <p:blipFill>
          <a:blip r:embed="rId6"/>
          <a:stretch>
            <a:fillRect/>
          </a:stretch>
        </p:blipFill>
        <p:spPr>
          <a:xfrm rot="30840000">
            <a:off x="3776585" y="3133308"/>
            <a:ext cx="288000" cy="164781"/>
          </a:xfrm>
          <a:prstGeom prst="rect">
            <a:avLst/>
          </a:prstGeom>
        </p:spPr>
      </p:pic>
      <p:pic>
        <p:nvPicPr>
          <p:cNvPr id="138" name="図 137">
            <a:extLst>
              <a:ext uri="{FF2B5EF4-FFF2-40B4-BE49-F238E27FC236}">
                <a16:creationId xmlns:a16="http://schemas.microsoft.com/office/drawing/2014/main" id="{0376DA67-836A-3060-918C-27AA8EA32220}"/>
              </a:ext>
            </a:extLst>
          </p:cNvPr>
          <p:cNvPicPr>
            <a:picLocks noChangeAspect="1"/>
          </p:cNvPicPr>
          <p:nvPr/>
        </p:nvPicPr>
        <p:blipFill>
          <a:blip r:embed="rId6"/>
          <a:stretch>
            <a:fillRect/>
          </a:stretch>
        </p:blipFill>
        <p:spPr>
          <a:xfrm rot="30840000">
            <a:off x="6670975" y="1953206"/>
            <a:ext cx="288000" cy="164781"/>
          </a:xfrm>
          <a:prstGeom prst="rect">
            <a:avLst/>
          </a:prstGeom>
        </p:spPr>
      </p:pic>
      <p:pic>
        <p:nvPicPr>
          <p:cNvPr id="139" name="図 138">
            <a:extLst>
              <a:ext uri="{FF2B5EF4-FFF2-40B4-BE49-F238E27FC236}">
                <a16:creationId xmlns:a16="http://schemas.microsoft.com/office/drawing/2014/main" id="{2663AF41-03AA-EB82-F97F-B899470FF630}"/>
              </a:ext>
            </a:extLst>
          </p:cNvPr>
          <p:cNvPicPr>
            <a:picLocks noChangeAspect="1"/>
          </p:cNvPicPr>
          <p:nvPr/>
        </p:nvPicPr>
        <p:blipFill>
          <a:blip r:embed="rId6"/>
          <a:stretch>
            <a:fillRect/>
          </a:stretch>
        </p:blipFill>
        <p:spPr>
          <a:xfrm rot="35400000">
            <a:off x="8247461" y="2228801"/>
            <a:ext cx="288000" cy="164781"/>
          </a:xfrm>
          <a:prstGeom prst="rect">
            <a:avLst/>
          </a:prstGeom>
        </p:spPr>
      </p:pic>
      <p:pic>
        <p:nvPicPr>
          <p:cNvPr id="140" name="図 139">
            <a:extLst>
              <a:ext uri="{FF2B5EF4-FFF2-40B4-BE49-F238E27FC236}">
                <a16:creationId xmlns:a16="http://schemas.microsoft.com/office/drawing/2014/main" id="{B507C9D6-09C3-B5A3-7390-53BBDCC32465}"/>
              </a:ext>
            </a:extLst>
          </p:cNvPr>
          <p:cNvPicPr>
            <a:picLocks noChangeAspect="1"/>
          </p:cNvPicPr>
          <p:nvPr/>
        </p:nvPicPr>
        <p:blipFill>
          <a:blip r:embed="rId6"/>
          <a:stretch>
            <a:fillRect/>
          </a:stretch>
        </p:blipFill>
        <p:spPr>
          <a:xfrm rot="36420000">
            <a:off x="8886667" y="3590179"/>
            <a:ext cx="288000" cy="164781"/>
          </a:xfrm>
          <a:prstGeom prst="rect">
            <a:avLst/>
          </a:prstGeom>
        </p:spPr>
      </p:pic>
      <p:pic>
        <p:nvPicPr>
          <p:cNvPr id="141" name="図 140">
            <a:extLst>
              <a:ext uri="{FF2B5EF4-FFF2-40B4-BE49-F238E27FC236}">
                <a16:creationId xmlns:a16="http://schemas.microsoft.com/office/drawing/2014/main" id="{A95245A8-09DE-7EB0-1B16-BD49A85FB4F2}"/>
              </a:ext>
            </a:extLst>
          </p:cNvPr>
          <p:cNvPicPr>
            <a:picLocks noChangeAspect="1"/>
          </p:cNvPicPr>
          <p:nvPr/>
        </p:nvPicPr>
        <p:blipFill>
          <a:blip r:embed="rId6"/>
          <a:stretch>
            <a:fillRect/>
          </a:stretch>
        </p:blipFill>
        <p:spPr>
          <a:xfrm rot="36420000">
            <a:off x="9373366" y="4718180"/>
            <a:ext cx="288000" cy="164781"/>
          </a:xfrm>
          <a:prstGeom prst="rect">
            <a:avLst/>
          </a:prstGeom>
        </p:spPr>
      </p:pic>
      <p:pic>
        <p:nvPicPr>
          <p:cNvPr id="142" name="図 141">
            <a:extLst>
              <a:ext uri="{FF2B5EF4-FFF2-40B4-BE49-F238E27FC236}">
                <a16:creationId xmlns:a16="http://schemas.microsoft.com/office/drawing/2014/main" id="{69D42501-F2E4-9BC9-BE9D-F9373D644FB0}"/>
              </a:ext>
            </a:extLst>
          </p:cNvPr>
          <p:cNvPicPr>
            <a:picLocks noChangeAspect="1"/>
          </p:cNvPicPr>
          <p:nvPr/>
        </p:nvPicPr>
        <p:blipFill>
          <a:blip r:embed="rId6"/>
          <a:stretch>
            <a:fillRect/>
          </a:stretch>
        </p:blipFill>
        <p:spPr>
          <a:xfrm rot="120000">
            <a:off x="9041661" y="5504745"/>
            <a:ext cx="288000" cy="164781"/>
          </a:xfrm>
          <a:prstGeom prst="rect">
            <a:avLst/>
          </a:prstGeom>
        </p:spPr>
      </p:pic>
      <p:sp>
        <p:nvSpPr>
          <p:cNvPr id="64" name="テキスト ボックス 63">
            <a:extLst>
              <a:ext uri="{FF2B5EF4-FFF2-40B4-BE49-F238E27FC236}">
                <a16:creationId xmlns:a16="http://schemas.microsoft.com/office/drawing/2014/main" id="{6F873106-A8A6-BE2A-C1F6-7C92F1920B07}"/>
              </a:ext>
            </a:extLst>
          </p:cNvPr>
          <p:cNvSpPr txBox="1"/>
          <p:nvPr/>
        </p:nvSpPr>
        <p:spPr>
          <a:xfrm rot="386444">
            <a:off x="4645237" y="6606455"/>
            <a:ext cx="1099204" cy="276999"/>
          </a:xfrm>
          <a:prstGeom prst="rect">
            <a:avLst/>
          </a:prstGeom>
          <a:solidFill>
            <a:schemeClr val="bg1"/>
          </a:solidFill>
        </p:spPr>
        <p:txBody>
          <a:bodyPr wrap="square" rtlCol="0">
            <a:spAutoFit/>
          </a:bodyPr>
          <a:lstStyle/>
          <a:p>
            <a:r>
              <a:rPr kumimoji="1" lang="ja-JP" altLang="en-US" sz="1200" b="1" dirty="0"/>
              <a:t>歩道ここまで</a:t>
            </a:r>
          </a:p>
        </p:txBody>
      </p:sp>
      <p:sp>
        <p:nvSpPr>
          <p:cNvPr id="67" name="テキスト ボックス 66">
            <a:extLst>
              <a:ext uri="{FF2B5EF4-FFF2-40B4-BE49-F238E27FC236}">
                <a16:creationId xmlns:a16="http://schemas.microsoft.com/office/drawing/2014/main" id="{3861DA67-11BD-5587-773F-BF19D69B2E77}"/>
              </a:ext>
            </a:extLst>
          </p:cNvPr>
          <p:cNvSpPr txBox="1"/>
          <p:nvPr/>
        </p:nvSpPr>
        <p:spPr>
          <a:xfrm rot="386444">
            <a:off x="3454364" y="6699227"/>
            <a:ext cx="700541" cy="461665"/>
          </a:xfrm>
          <a:prstGeom prst="rect">
            <a:avLst/>
          </a:prstGeom>
          <a:noFill/>
        </p:spPr>
        <p:txBody>
          <a:bodyPr wrap="square" rtlCol="0">
            <a:spAutoFit/>
          </a:bodyPr>
          <a:lstStyle/>
          <a:p>
            <a:r>
              <a:rPr kumimoji="1" lang="ja-JP" altLang="en-US" sz="1200" b="1" dirty="0"/>
              <a:t>歩道ここまで</a:t>
            </a:r>
          </a:p>
        </p:txBody>
      </p:sp>
      <p:sp>
        <p:nvSpPr>
          <p:cNvPr id="69" name="テキスト ボックス 68">
            <a:extLst>
              <a:ext uri="{FF2B5EF4-FFF2-40B4-BE49-F238E27FC236}">
                <a16:creationId xmlns:a16="http://schemas.microsoft.com/office/drawing/2014/main" id="{7FAC0245-7CF0-889B-C02F-6917240BC236}"/>
              </a:ext>
            </a:extLst>
          </p:cNvPr>
          <p:cNvSpPr txBox="1"/>
          <p:nvPr/>
        </p:nvSpPr>
        <p:spPr>
          <a:xfrm rot="20329281">
            <a:off x="6716507" y="2129884"/>
            <a:ext cx="772491" cy="400110"/>
          </a:xfrm>
          <a:prstGeom prst="rect">
            <a:avLst/>
          </a:prstGeom>
          <a:noFill/>
        </p:spPr>
        <p:txBody>
          <a:bodyPr wrap="square" rtlCol="0">
            <a:spAutoFit/>
          </a:bodyPr>
          <a:lstStyle/>
          <a:p>
            <a:r>
              <a:rPr kumimoji="1" lang="ja-JP" altLang="en-US" sz="1000" b="1" dirty="0">
                <a:solidFill>
                  <a:srgbClr val="FF0000"/>
                </a:solidFill>
              </a:rPr>
              <a:t>給食室</a:t>
            </a:r>
            <a:endParaRPr kumimoji="1" lang="en-US" altLang="ja-JP" sz="1000" b="1" dirty="0">
              <a:solidFill>
                <a:srgbClr val="FF0000"/>
              </a:solidFill>
            </a:endParaRPr>
          </a:p>
          <a:p>
            <a:r>
              <a:rPr kumimoji="1" lang="ja-JP" altLang="en-US" sz="1000" b="1" dirty="0">
                <a:solidFill>
                  <a:srgbClr val="FF0000"/>
                </a:solidFill>
              </a:rPr>
              <a:t>は掛かる</a:t>
            </a:r>
          </a:p>
        </p:txBody>
      </p:sp>
      <p:sp>
        <p:nvSpPr>
          <p:cNvPr id="70" name="テキスト ボックス 69">
            <a:extLst>
              <a:ext uri="{FF2B5EF4-FFF2-40B4-BE49-F238E27FC236}">
                <a16:creationId xmlns:a16="http://schemas.microsoft.com/office/drawing/2014/main" id="{5AC50B94-7FC6-54FF-C302-EE22EC111E6D}"/>
              </a:ext>
            </a:extLst>
          </p:cNvPr>
          <p:cNvSpPr txBox="1"/>
          <p:nvPr/>
        </p:nvSpPr>
        <p:spPr>
          <a:xfrm rot="20329281">
            <a:off x="8304900" y="3736186"/>
            <a:ext cx="775971" cy="400110"/>
          </a:xfrm>
          <a:prstGeom prst="rect">
            <a:avLst/>
          </a:prstGeom>
          <a:noFill/>
        </p:spPr>
        <p:txBody>
          <a:bodyPr wrap="square" rtlCol="0">
            <a:spAutoFit/>
          </a:bodyPr>
          <a:lstStyle/>
          <a:p>
            <a:r>
              <a:rPr kumimoji="1" lang="ja-JP" altLang="en-US" sz="1000" b="1" dirty="0">
                <a:solidFill>
                  <a:srgbClr val="FF0000"/>
                </a:solidFill>
              </a:rPr>
              <a:t>プールは掛かる</a:t>
            </a:r>
          </a:p>
        </p:txBody>
      </p:sp>
      <p:sp>
        <p:nvSpPr>
          <p:cNvPr id="71" name="テキスト ボックス 70">
            <a:extLst>
              <a:ext uri="{FF2B5EF4-FFF2-40B4-BE49-F238E27FC236}">
                <a16:creationId xmlns:a16="http://schemas.microsoft.com/office/drawing/2014/main" id="{7C22086B-91D3-E0F7-56E9-F83F5B9A51A2}"/>
              </a:ext>
            </a:extLst>
          </p:cNvPr>
          <p:cNvSpPr txBox="1"/>
          <p:nvPr/>
        </p:nvSpPr>
        <p:spPr>
          <a:xfrm>
            <a:off x="1865251" y="4431700"/>
            <a:ext cx="2532388" cy="461665"/>
          </a:xfrm>
          <a:prstGeom prst="rect">
            <a:avLst/>
          </a:prstGeom>
          <a:noFill/>
        </p:spPr>
        <p:txBody>
          <a:bodyPr wrap="square" rtlCol="0">
            <a:spAutoFit/>
          </a:bodyPr>
          <a:lstStyle/>
          <a:p>
            <a:r>
              <a:rPr kumimoji="1" lang="ja-JP" altLang="en-US" sz="1200" b="1" dirty="0"/>
              <a:t>運動場は</a:t>
            </a:r>
            <a:r>
              <a:rPr kumimoji="1" lang="en-US" altLang="ja-JP" sz="1200" b="1" dirty="0"/>
              <a:t>14</a:t>
            </a:r>
            <a:r>
              <a:rPr kumimoji="1" lang="ja-JP" altLang="en-US" sz="1200" b="1" dirty="0"/>
              <a:t>％縮小だが</a:t>
            </a:r>
            <a:endParaRPr kumimoji="1" lang="en-US" altLang="ja-JP" sz="1200" b="1" dirty="0"/>
          </a:p>
          <a:p>
            <a:r>
              <a:rPr kumimoji="1" lang="ja-JP" altLang="en-US" sz="1200" b="1" dirty="0"/>
              <a:t>令和</a:t>
            </a:r>
            <a:r>
              <a:rPr kumimoji="1" lang="en-US" altLang="ja-JP" sz="1200" b="1" dirty="0"/>
              <a:t>7</a:t>
            </a:r>
            <a:r>
              <a:rPr kumimoji="1" lang="ja-JP" altLang="en-US" sz="1200" b="1" dirty="0"/>
              <a:t>年</a:t>
            </a:r>
            <a:r>
              <a:rPr kumimoji="1" lang="en-US" altLang="ja-JP" sz="1200" b="1" dirty="0"/>
              <a:t>1/16</a:t>
            </a:r>
            <a:r>
              <a:rPr kumimoji="1" lang="ja-JP" altLang="en-US" sz="1200" b="1" dirty="0"/>
              <a:t>素案の</a:t>
            </a:r>
            <a:r>
              <a:rPr kumimoji="1" lang="en-US" altLang="ja-JP" sz="1200" b="1" dirty="0"/>
              <a:t>31%</a:t>
            </a:r>
            <a:r>
              <a:rPr kumimoji="1" lang="ja-JP" altLang="en-US" sz="1200" b="1" dirty="0"/>
              <a:t>よりはマシ</a:t>
            </a:r>
          </a:p>
        </p:txBody>
      </p:sp>
      <p:sp>
        <p:nvSpPr>
          <p:cNvPr id="72" name="テキスト ボックス 71">
            <a:extLst>
              <a:ext uri="{FF2B5EF4-FFF2-40B4-BE49-F238E27FC236}">
                <a16:creationId xmlns:a16="http://schemas.microsoft.com/office/drawing/2014/main" id="{0FD7472B-AED7-D7E4-B7D8-11162A7F13DA}"/>
              </a:ext>
            </a:extLst>
          </p:cNvPr>
          <p:cNvSpPr txBox="1"/>
          <p:nvPr/>
        </p:nvSpPr>
        <p:spPr>
          <a:xfrm>
            <a:off x="5298885" y="2805599"/>
            <a:ext cx="2627541" cy="646331"/>
          </a:xfrm>
          <a:prstGeom prst="rect">
            <a:avLst/>
          </a:prstGeom>
          <a:noFill/>
        </p:spPr>
        <p:txBody>
          <a:bodyPr wrap="square" rtlCol="0">
            <a:spAutoFit/>
          </a:bodyPr>
          <a:lstStyle/>
          <a:p>
            <a:r>
              <a:rPr kumimoji="1" lang="ja-JP" altLang="en-US" sz="1200" b="1" dirty="0"/>
              <a:t>校地は</a:t>
            </a:r>
            <a:r>
              <a:rPr kumimoji="1" lang="en-US" altLang="ja-JP" sz="1200" b="1" dirty="0"/>
              <a:t>13</a:t>
            </a:r>
            <a:r>
              <a:rPr kumimoji="1" lang="ja-JP" altLang="en-US" sz="1200" b="1" dirty="0"/>
              <a:t>％縮小で、テニスコート可の部分を足すと</a:t>
            </a:r>
            <a:r>
              <a:rPr kumimoji="1" lang="en-US" altLang="ja-JP" sz="1200" b="1" dirty="0"/>
              <a:t>10%</a:t>
            </a:r>
            <a:r>
              <a:rPr kumimoji="1" lang="ja-JP" altLang="en-US" sz="1200" b="1" dirty="0"/>
              <a:t>の縮小で</a:t>
            </a:r>
            <a:endParaRPr kumimoji="1" lang="en-US" altLang="ja-JP" sz="1200" b="1" dirty="0"/>
          </a:p>
          <a:p>
            <a:r>
              <a:rPr kumimoji="1" lang="ja-JP" altLang="en-US" sz="1200" b="1" dirty="0"/>
              <a:t>令和</a:t>
            </a:r>
            <a:r>
              <a:rPr kumimoji="1" lang="en-US" altLang="ja-JP" sz="1200" b="1" dirty="0"/>
              <a:t>7</a:t>
            </a:r>
            <a:r>
              <a:rPr kumimoji="1" lang="ja-JP" altLang="en-US" sz="1200" b="1" dirty="0"/>
              <a:t>年</a:t>
            </a:r>
            <a:r>
              <a:rPr kumimoji="1" lang="en-US" altLang="ja-JP" sz="1200" b="1" dirty="0"/>
              <a:t>1/16</a:t>
            </a:r>
            <a:r>
              <a:rPr kumimoji="1" lang="ja-JP" altLang="en-US" sz="1200" b="1" dirty="0"/>
              <a:t>素案の</a:t>
            </a:r>
            <a:r>
              <a:rPr kumimoji="1" lang="en-US" altLang="ja-JP" sz="1200" b="1" dirty="0"/>
              <a:t>25%</a:t>
            </a:r>
            <a:r>
              <a:rPr kumimoji="1" lang="ja-JP" altLang="en-US" sz="1200" b="1" dirty="0"/>
              <a:t>よりはマシ</a:t>
            </a:r>
          </a:p>
        </p:txBody>
      </p:sp>
      <p:sp>
        <p:nvSpPr>
          <p:cNvPr id="73" name="テキスト ボックス 72">
            <a:extLst>
              <a:ext uri="{FF2B5EF4-FFF2-40B4-BE49-F238E27FC236}">
                <a16:creationId xmlns:a16="http://schemas.microsoft.com/office/drawing/2014/main" id="{06511B2C-E22B-93D3-DC50-F8EBAB40A761}"/>
              </a:ext>
            </a:extLst>
          </p:cNvPr>
          <p:cNvSpPr txBox="1"/>
          <p:nvPr/>
        </p:nvSpPr>
        <p:spPr>
          <a:xfrm>
            <a:off x="4413617" y="3445464"/>
            <a:ext cx="3871436" cy="1200329"/>
          </a:xfrm>
          <a:prstGeom prst="rect">
            <a:avLst/>
          </a:prstGeom>
          <a:noFill/>
        </p:spPr>
        <p:txBody>
          <a:bodyPr wrap="square" rtlCol="0">
            <a:spAutoFit/>
          </a:bodyPr>
          <a:lstStyle/>
          <a:p>
            <a:r>
              <a:rPr kumimoji="1" lang="ja-JP" altLang="en-US" sz="1200" b="1" dirty="0"/>
              <a:t>令和</a:t>
            </a:r>
            <a:r>
              <a:rPr kumimoji="1" lang="en-US" altLang="ja-JP" sz="1200" b="1" dirty="0"/>
              <a:t>7</a:t>
            </a:r>
            <a:r>
              <a:rPr kumimoji="1" lang="ja-JP" altLang="en-US" sz="1200" b="1" dirty="0"/>
              <a:t>年</a:t>
            </a:r>
            <a:r>
              <a:rPr kumimoji="1" lang="en-US" altLang="ja-JP" sz="1200" b="1" dirty="0"/>
              <a:t>1/16</a:t>
            </a:r>
            <a:r>
              <a:rPr kumimoji="1" lang="ja-JP" altLang="en-US" sz="1200" b="1" dirty="0"/>
              <a:t>素案で期待しているアクネス大泉を含む</a:t>
            </a:r>
            <a:endParaRPr kumimoji="1" lang="en-US" altLang="ja-JP" sz="1200" b="1" dirty="0"/>
          </a:p>
          <a:p>
            <a:r>
              <a:rPr kumimoji="1" lang="en-US" altLang="ja-JP" sz="1200" b="1" dirty="0"/>
              <a:t>”</a:t>
            </a:r>
            <a:r>
              <a:rPr kumimoji="1" lang="ja-JP" altLang="en-US" sz="1200" b="1" dirty="0"/>
              <a:t>周辺敷地の一部を取得</a:t>
            </a:r>
            <a:r>
              <a:rPr kumimoji="1" lang="en-US" altLang="ja-JP" sz="1200" b="1" dirty="0"/>
              <a:t>”</a:t>
            </a:r>
            <a:r>
              <a:rPr kumimoji="1" lang="ja-JP" altLang="en-US" sz="1200" b="1" dirty="0"/>
              <a:t>が可能なら校地は</a:t>
            </a:r>
            <a:r>
              <a:rPr kumimoji="1" lang="en-US" altLang="ja-JP" sz="1200" b="1" dirty="0"/>
              <a:t>4%</a:t>
            </a:r>
            <a:r>
              <a:rPr kumimoji="1" lang="ja-JP" altLang="en-US" sz="1200" b="1" dirty="0"/>
              <a:t>の縮小で済み、武道場、プールを一体再整備、校舎一部減築を行えば運動場面積は</a:t>
            </a:r>
            <a:r>
              <a:rPr kumimoji="1" lang="en-US" altLang="ja-JP" sz="1200" b="1" dirty="0"/>
              <a:t>6%</a:t>
            </a:r>
            <a:r>
              <a:rPr kumimoji="1" lang="ja-JP" altLang="en-US" sz="1200" b="1" dirty="0"/>
              <a:t>減までに回復する。</a:t>
            </a:r>
            <a:endParaRPr kumimoji="1" lang="en-US" altLang="ja-JP" sz="1200" b="1" dirty="0"/>
          </a:p>
          <a:p>
            <a:r>
              <a:rPr kumimoji="1" lang="ja-JP" altLang="en-US" sz="1200" b="1" dirty="0"/>
              <a:t>それらを環状路着手に先行して行えば在校生への影響はプールのみ。</a:t>
            </a:r>
          </a:p>
        </p:txBody>
      </p:sp>
      <p:sp>
        <p:nvSpPr>
          <p:cNvPr id="74" name="テキスト ボックス 73">
            <a:extLst>
              <a:ext uri="{FF2B5EF4-FFF2-40B4-BE49-F238E27FC236}">
                <a16:creationId xmlns:a16="http://schemas.microsoft.com/office/drawing/2014/main" id="{D4BEE5F7-5F87-A0FC-EBEB-A8E4611243E2}"/>
              </a:ext>
            </a:extLst>
          </p:cNvPr>
          <p:cNvSpPr txBox="1"/>
          <p:nvPr/>
        </p:nvSpPr>
        <p:spPr>
          <a:xfrm>
            <a:off x="1964998" y="4938829"/>
            <a:ext cx="2543846" cy="646331"/>
          </a:xfrm>
          <a:prstGeom prst="rect">
            <a:avLst/>
          </a:prstGeom>
          <a:noFill/>
        </p:spPr>
        <p:txBody>
          <a:bodyPr wrap="square" rtlCol="0">
            <a:spAutoFit/>
          </a:bodyPr>
          <a:lstStyle/>
          <a:p>
            <a:r>
              <a:rPr kumimoji="1" lang="ja-JP" altLang="en-US" sz="1200" b="1" dirty="0">
                <a:solidFill>
                  <a:srgbClr val="FF0000"/>
                </a:solidFill>
              </a:rPr>
              <a:t>令和</a:t>
            </a:r>
            <a:r>
              <a:rPr kumimoji="1" lang="en-US" altLang="ja-JP" sz="1200" b="1" dirty="0">
                <a:solidFill>
                  <a:srgbClr val="FF0000"/>
                </a:solidFill>
              </a:rPr>
              <a:t>7</a:t>
            </a:r>
            <a:r>
              <a:rPr kumimoji="1" lang="ja-JP" altLang="en-US" sz="1200" b="1" dirty="0">
                <a:solidFill>
                  <a:srgbClr val="FF0000"/>
                </a:solidFill>
              </a:rPr>
              <a:t>年</a:t>
            </a:r>
            <a:r>
              <a:rPr kumimoji="1" lang="en-US" altLang="ja-JP" sz="1200" b="1" dirty="0">
                <a:solidFill>
                  <a:srgbClr val="FF0000"/>
                </a:solidFill>
              </a:rPr>
              <a:t>1/16</a:t>
            </a:r>
            <a:r>
              <a:rPr kumimoji="1" lang="ja-JP" altLang="en-US" sz="1200" b="1" dirty="0">
                <a:solidFill>
                  <a:srgbClr val="FF0000"/>
                </a:solidFill>
              </a:rPr>
              <a:t>素案では在校中に殆ど第二運動場しか使えない学年が生じそうだが、その懸念は無い。</a:t>
            </a:r>
          </a:p>
        </p:txBody>
      </p:sp>
      <p:sp>
        <p:nvSpPr>
          <p:cNvPr id="75" name="テキスト ボックス 74">
            <a:extLst>
              <a:ext uri="{FF2B5EF4-FFF2-40B4-BE49-F238E27FC236}">
                <a16:creationId xmlns:a16="http://schemas.microsoft.com/office/drawing/2014/main" id="{97873CBD-2EF0-10BA-7BA1-132938B1121A}"/>
              </a:ext>
            </a:extLst>
          </p:cNvPr>
          <p:cNvSpPr txBox="1"/>
          <p:nvPr/>
        </p:nvSpPr>
        <p:spPr>
          <a:xfrm rot="20450918">
            <a:off x="9147826" y="3190141"/>
            <a:ext cx="981043" cy="461665"/>
          </a:xfrm>
          <a:prstGeom prst="rect">
            <a:avLst/>
          </a:prstGeom>
          <a:noFill/>
        </p:spPr>
        <p:txBody>
          <a:bodyPr wrap="square" rtlCol="0">
            <a:spAutoFit/>
          </a:bodyPr>
          <a:lstStyle/>
          <a:p>
            <a:r>
              <a:rPr kumimoji="1" lang="ja-JP" altLang="en-US" sz="1200" b="1" dirty="0"/>
              <a:t>ここらに</a:t>
            </a:r>
            <a:endParaRPr kumimoji="1" lang="en-US" altLang="ja-JP" sz="1200" b="1" dirty="0"/>
          </a:p>
          <a:p>
            <a:r>
              <a:rPr kumimoji="1" lang="ja-JP" altLang="en-US" sz="1200" b="1" dirty="0"/>
              <a:t>横断帯設置</a:t>
            </a:r>
          </a:p>
        </p:txBody>
      </p:sp>
      <p:sp>
        <p:nvSpPr>
          <p:cNvPr id="76" name="テキスト ボックス 75">
            <a:extLst>
              <a:ext uri="{FF2B5EF4-FFF2-40B4-BE49-F238E27FC236}">
                <a16:creationId xmlns:a16="http://schemas.microsoft.com/office/drawing/2014/main" id="{D28F9E9F-509E-0A84-6B67-1B55F5E676A9}"/>
              </a:ext>
            </a:extLst>
          </p:cNvPr>
          <p:cNvSpPr txBox="1"/>
          <p:nvPr/>
        </p:nvSpPr>
        <p:spPr>
          <a:xfrm rot="240000">
            <a:off x="9435984" y="5805477"/>
            <a:ext cx="1099204" cy="276999"/>
          </a:xfrm>
          <a:prstGeom prst="rect">
            <a:avLst/>
          </a:prstGeom>
          <a:solidFill>
            <a:schemeClr val="bg1"/>
          </a:solidFill>
        </p:spPr>
        <p:txBody>
          <a:bodyPr wrap="square" rtlCol="0">
            <a:spAutoFit/>
          </a:bodyPr>
          <a:lstStyle/>
          <a:p>
            <a:r>
              <a:rPr kumimoji="1" lang="ja-JP" altLang="en-US" sz="1200" b="1" dirty="0"/>
              <a:t>歩道ここまで</a:t>
            </a:r>
          </a:p>
        </p:txBody>
      </p:sp>
      <p:cxnSp>
        <p:nvCxnSpPr>
          <p:cNvPr id="78" name="直線コネクタ 77">
            <a:extLst>
              <a:ext uri="{FF2B5EF4-FFF2-40B4-BE49-F238E27FC236}">
                <a16:creationId xmlns:a16="http://schemas.microsoft.com/office/drawing/2014/main" id="{D58F9FC8-CA26-8866-A083-2DE67627FFBC}"/>
              </a:ext>
            </a:extLst>
          </p:cNvPr>
          <p:cNvCxnSpPr>
            <a:cxnSpLocks/>
          </p:cNvCxnSpPr>
          <p:nvPr/>
        </p:nvCxnSpPr>
        <p:spPr>
          <a:xfrm>
            <a:off x="9193520" y="5736579"/>
            <a:ext cx="356471" cy="132432"/>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33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8A8796-B3F4-0ED0-1523-761435C851A0}"/>
              </a:ext>
            </a:extLst>
          </p:cNvPr>
          <p:cNvSpPr txBox="1"/>
          <p:nvPr/>
        </p:nvSpPr>
        <p:spPr>
          <a:xfrm>
            <a:off x="0" y="8426"/>
            <a:ext cx="3159760" cy="369332"/>
          </a:xfrm>
          <a:prstGeom prst="rect">
            <a:avLst/>
          </a:prstGeom>
          <a:noFill/>
        </p:spPr>
        <p:txBody>
          <a:bodyPr wrap="square" rtlCol="0">
            <a:spAutoFit/>
          </a:bodyPr>
          <a:lstStyle/>
          <a:p>
            <a:r>
              <a:rPr kumimoji="1" lang="ja-JP" altLang="en-US" dirty="0"/>
              <a:t>付帯説明１</a:t>
            </a:r>
          </a:p>
        </p:txBody>
      </p:sp>
      <p:sp>
        <p:nvSpPr>
          <p:cNvPr id="5" name="テキスト ボックス 4">
            <a:extLst>
              <a:ext uri="{FF2B5EF4-FFF2-40B4-BE49-F238E27FC236}">
                <a16:creationId xmlns:a16="http://schemas.microsoft.com/office/drawing/2014/main" id="{9E7F26DC-A15A-5D48-9793-B79C0B66229B}"/>
              </a:ext>
            </a:extLst>
          </p:cNvPr>
          <p:cNvSpPr txBox="1"/>
          <p:nvPr/>
        </p:nvSpPr>
        <p:spPr>
          <a:xfrm>
            <a:off x="127967" y="343880"/>
            <a:ext cx="3159760" cy="369332"/>
          </a:xfrm>
          <a:prstGeom prst="rect">
            <a:avLst/>
          </a:prstGeom>
          <a:noFill/>
        </p:spPr>
        <p:txBody>
          <a:bodyPr wrap="square" rtlCol="0">
            <a:spAutoFit/>
          </a:bodyPr>
          <a:lstStyle/>
          <a:p>
            <a:r>
              <a:rPr kumimoji="1" lang="ja-JP" altLang="en-US" dirty="0"/>
              <a:t>模式図での道路機能説明</a:t>
            </a:r>
          </a:p>
        </p:txBody>
      </p:sp>
      <p:sp>
        <p:nvSpPr>
          <p:cNvPr id="6" name="正方形/長方形 5">
            <a:extLst>
              <a:ext uri="{FF2B5EF4-FFF2-40B4-BE49-F238E27FC236}">
                <a16:creationId xmlns:a16="http://schemas.microsoft.com/office/drawing/2014/main" id="{6F847C53-CF51-926F-1366-76682A7E35F0}"/>
              </a:ext>
            </a:extLst>
          </p:cNvPr>
          <p:cNvSpPr>
            <a:spLocks/>
          </p:cNvSpPr>
          <p:nvPr/>
        </p:nvSpPr>
        <p:spPr>
          <a:xfrm>
            <a:off x="1260000" y="1440000"/>
            <a:ext cx="2160000" cy="216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C37B201-F0E2-FC3C-CE55-22652E23D6A8}"/>
              </a:ext>
            </a:extLst>
          </p:cNvPr>
          <p:cNvSpPr/>
          <p:nvPr/>
        </p:nvSpPr>
        <p:spPr>
          <a:xfrm>
            <a:off x="1260000" y="2376000"/>
            <a:ext cx="1080000" cy="144000"/>
          </a:xfrm>
          <a:prstGeom prst="rect">
            <a:avLst/>
          </a:prstGeom>
          <a:solidFill>
            <a:schemeClr val="accent4">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①　→</a:t>
            </a:r>
          </a:p>
        </p:txBody>
      </p:sp>
      <p:sp>
        <p:nvSpPr>
          <p:cNvPr id="8" name="正方形/長方形 7">
            <a:extLst>
              <a:ext uri="{FF2B5EF4-FFF2-40B4-BE49-F238E27FC236}">
                <a16:creationId xmlns:a16="http://schemas.microsoft.com/office/drawing/2014/main" id="{0C213E71-3AE7-76D2-82A3-751D542D8565}"/>
              </a:ext>
            </a:extLst>
          </p:cNvPr>
          <p:cNvSpPr/>
          <p:nvPr/>
        </p:nvSpPr>
        <p:spPr>
          <a:xfrm>
            <a:off x="1260000" y="2520000"/>
            <a:ext cx="1080000" cy="144000"/>
          </a:xfrm>
          <a:prstGeom prst="rect">
            <a:avLst/>
          </a:prstGeom>
          <a:solidFill>
            <a:schemeClr val="accent6">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②　←</a:t>
            </a:r>
          </a:p>
        </p:txBody>
      </p:sp>
      <p:sp>
        <p:nvSpPr>
          <p:cNvPr id="9" name="正方形/長方形 8">
            <a:extLst>
              <a:ext uri="{FF2B5EF4-FFF2-40B4-BE49-F238E27FC236}">
                <a16:creationId xmlns:a16="http://schemas.microsoft.com/office/drawing/2014/main" id="{6FA1970A-41BC-F66B-CADE-1A2ECE196BC9}"/>
              </a:ext>
            </a:extLst>
          </p:cNvPr>
          <p:cNvSpPr/>
          <p:nvPr/>
        </p:nvSpPr>
        <p:spPr>
          <a:xfrm rot="16200000">
            <a:off x="1728000" y="1908000"/>
            <a:ext cx="1080000" cy="144000"/>
          </a:xfrm>
          <a:prstGeom prst="rect">
            <a:avLst/>
          </a:prstGeom>
          <a:solidFill>
            <a:schemeClr val="accent6">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③　→</a:t>
            </a:r>
          </a:p>
        </p:txBody>
      </p:sp>
      <p:sp>
        <p:nvSpPr>
          <p:cNvPr id="10" name="正方形/長方形 9">
            <a:extLst>
              <a:ext uri="{FF2B5EF4-FFF2-40B4-BE49-F238E27FC236}">
                <a16:creationId xmlns:a16="http://schemas.microsoft.com/office/drawing/2014/main" id="{15C12FAF-4B2F-5F80-E8EF-3723ECDE46F0}"/>
              </a:ext>
            </a:extLst>
          </p:cNvPr>
          <p:cNvSpPr/>
          <p:nvPr/>
        </p:nvSpPr>
        <p:spPr>
          <a:xfrm rot="16200000">
            <a:off x="1872000" y="1908000"/>
            <a:ext cx="1080000" cy="144000"/>
          </a:xfrm>
          <a:prstGeom prst="rect">
            <a:avLst/>
          </a:prstGeom>
          <a:solidFill>
            <a:schemeClr val="accent4">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④　←</a:t>
            </a:r>
          </a:p>
        </p:txBody>
      </p:sp>
      <p:sp>
        <p:nvSpPr>
          <p:cNvPr id="11" name="正方形/長方形 10">
            <a:extLst>
              <a:ext uri="{FF2B5EF4-FFF2-40B4-BE49-F238E27FC236}">
                <a16:creationId xmlns:a16="http://schemas.microsoft.com/office/drawing/2014/main" id="{92242FFA-F0A5-E606-A645-A608641A1400}"/>
              </a:ext>
            </a:extLst>
          </p:cNvPr>
          <p:cNvSpPr/>
          <p:nvPr/>
        </p:nvSpPr>
        <p:spPr>
          <a:xfrm>
            <a:off x="2340000" y="2376000"/>
            <a:ext cx="1080000" cy="144000"/>
          </a:xfrm>
          <a:prstGeom prst="rect">
            <a:avLst/>
          </a:prstGeom>
          <a:solidFill>
            <a:schemeClr val="accent6">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⑤　→</a:t>
            </a:r>
          </a:p>
        </p:txBody>
      </p:sp>
      <p:sp>
        <p:nvSpPr>
          <p:cNvPr id="12" name="正方形/長方形 11">
            <a:extLst>
              <a:ext uri="{FF2B5EF4-FFF2-40B4-BE49-F238E27FC236}">
                <a16:creationId xmlns:a16="http://schemas.microsoft.com/office/drawing/2014/main" id="{E2C064FC-D168-441C-7C5A-A66CA62DD5E8}"/>
              </a:ext>
            </a:extLst>
          </p:cNvPr>
          <p:cNvSpPr/>
          <p:nvPr/>
        </p:nvSpPr>
        <p:spPr>
          <a:xfrm>
            <a:off x="2340000" y="2520000"/>
            <a:ext cx="1080000" cy="144000"/>
          </a:xfrm>
          <a:prstGeom prst="rect">
            <a:avLst/>
          </a:prstGeom>
          <a:solidFill>
            <a:schemeClr val="accent4">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⑥　←</a:t>
            </a:r>
          </a:p>
        </p:txBody>
      </p:sp>
      <p:sp>
        <p:nvSpPr>
          <p:cNvPr id="13" name="正方形/長方形 12">
            <a:extLst>
              <a:ext uri="{FF2B5EF4-FFF2-40B4-BE49-F238E27FC236}">
                <a16:creationId xmlns:a16="http://schemas.microsoft.com/office/drawing/2014/main" id="{A2334259-FFB8-691F-479A-0C193253E7CB}"/>
              </a:ext>
            </a:extLst>
          </p:cNvPr>
          <p:cNvSpPr/>
          <p:nvPr/>
        </p:nvSpPr>
        <p:spPr>
          <a:xfrm rot="16200000">
            <a:off x="1728000" y="2988000"/>
            <a:ext cx="1080000" cy="144000"/>
          </a:xfrm>
          <a:prstGeom prst="rect">
            <a:avLst/>
          </a:prstGeom>
          <a:solidFill>
            <a:schemeClr val="accent4">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⑦　→</a:t>
            </a:r>
          </a:p>
        </p:txBody>
      </p:sp>
      <p:sp>
        <p:nvSpPr>
          <p:cNvPr id="14" name="正方形/長方形 13">
            <a:extLst>
              <a:ext uri="{FF2B5EF4-FFF2-40B4-BE49-F238E27FC236}">
                <a16:creationId xmlns:a16="http://schemas.microsoft.com/office/drawing/2014/main" id="{A7938939-4D00-AA21-DDAF-33B979A96589}"/>
              </a:ext>
            </a:extLst>
          </p:cNvPr>
          <p:cNvSpPr/>
          <p:nvPr/>
        </p:nvSpPr>
        <p:spPr>
          <a:xfrm rot="16200000">
            <a:off x="1872000" y="2988000"/>
            <a:ext cx="1080000" cy="144000"/>
          </a:xfrm>
          <a:prstGeom prst="rect">
            <a:avLst/>
          </a:prstGeom>
          <a:solidFill>
            <a:schemeClr val="accent6">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⑧　←</a:t>
            </a:r>
          </a:p>
        </p:txBody>
      </p:sp>
      <p:sp>
        <p:nvSpPr>
          <p:cNvPr id="15" name="正方形/長方形 14">
            <a:extLst>
              <a:ext uri="{FF2B5EF4-FFF2-40B4-BE49-F238E27FC236}">
                <a16:creationId xmlns:a16="http://schemas.microsoft.com/office/drawing/2014/main" id="{7C13B4BA-2C29-3C43-CB91-3114D0EAE37E}"/>
              </a:ext>
            </a:extLst>
          </p:cNvPr>
          <p:cNvSpPr/>
          <p:nvPr/>
        </p:nvSpPr>
        <p:spPr>
          <a:xfrm>
            <a:off x="540000" y="2376000"/>
            <a:ext cx="720000" cy="28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W</a:t>
            </a:r>
            <a:endParaRPr kumimoji="1" lang="ja-JP" altLang="en-US" dirty="0">
              <a:solidFill>
                <a:schemeClr val="tx1"/>
              </a:solidFill>
            </a:endParaRPr>
          </a:p>
        </p:txBody>
      </p:sp>
      <p:sp>
        <p:nvSpPr>
          <p:cNvPr id="16" name="正方形/長方形 15">
            <a:extLst>
              <a:ext uri="{FF2B5EF4-FFF2-40B4-BE49-F238E27FC236}">
                <a16:creationId xmlns:a16="http://schemas.microsoft.com/office/drawing/2014/main" id="{AC7CD867-B646-FD2F-A56A-25136EE40F2C}"/>
              </a:ext>
            </a:extLst>
          </p:cNvPr>
          <p:cNvSpPr/>
          <p:nvPr/>
        </p:nvSpPr>
        <p:spPr>
          <a:xfrm>
            <a:off x="3420000" y="2376000"/>
            <a:ext cx="720000" cy="28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Ｅ</a:t>
            </a:r>
          </a:p>
        </p:txBody>
      </p:sp>
      <p:sp>
        <p:nvSpPr>
          <p:cNvPr id="17" name="正方形/長方形 16">
            <a:extLst>
              <a:ext uri="{FF2B5EF4-FFF2-40B4-BE49-F238E27FC236}">
                <a16:creationId xmlns:a16="http://schemas.microsoft.com/office/drawing/2014/main" id="{2327307F-67D8-0BE6-6F49-44A941F92482}"/>
              </a:ext>
            </a:extLst>
          </p:cNvPr>
          <p:cNvSpPr/>
          <p:nvPr/>
        </p:nvSpPr>
        <p:spPr>
          <a:xfrm rot="16200000">
            <a:off x="1980000" y="3816000"/>
            <a:ext cx="720000" cy="28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Ｓ</a:t>
            </a:r>
          </a:p>
        </p:txBody>
      </p:sp>
      <p:sp>
        <p:nvSpPr>
          <p:cNvPr id="18" name="正方形/長方形 17">
            <a:extLst>
              <a:ext uri="{FF2B5EF4-FFF2-40B4-BE49-F238E27FC236}">
                <a16:creationId xmlns:a16="http://schemas.microsoft.com/office/drawing/2014/main" id="{A119ADB9-855B-5749-2F40-40E0D249A26F}"/>
              </a:ext>
            </a:extLst>
          </p:cNvPr>
          <p:cNvSpPr/>
          <p:nvPr/>
        </p:nvSpPr>
        <p:spPr>
          <a:xfrm rot="16200000">
            <a:off x="1980000" y="936000"/>
            <a:ext cx="720000" cy="28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Ｎ</a:t>
            </a:r>
          </a:p>
        </p:txBody>
      </p:sp>
      <p:sp>
        <p:nvSpPr>
          <p:cNvPr id="19" name="テキスト ボックス 18">
            <a:extLst>
              <a:ext uri="{FF2B5EF4-FFF2-40B4-BE49-F238E27FC236}">
                <a16:creationId xmlns:a16="http://schemas.microsoft.com/office/drawing/2014/main" id="{6C200A5C-A01B-A24D-8F02-FB847E7CBB6C}"/>
              </a:ext>
            </a:extLst>
          </p:cNvPr>
          <p:cNvSpPr txBox="1"/>
          <p:nvPr/>
        </p:nvSpPr>
        <p:spPr>
          <a:xfrm>
            <a:off x="167640" y="864000"/>
            <a:ext cx="3159760" cy="369332"/>
          </a:xfrm>
          <a:prstGeom prst="rect">
            <a:avLst/>
          </a:prstGeom>
          <a:noFill/>
        </p:spPr>
        <p:txBody>
          <a:bodyPr wrap="square" rtlCol="0">
            <a:spAutoFit/>
          </a:bodyPr>
          <a:lstStyle/>
          <a:p>
            <a:r>
              <a:rPr kumimoji="1" lang="ja-JP" altLang="en-US" dirty="0"/>
              <a:t>元々の計画</a:t>
            </a:r>
          </a:p>
        </p:txBody>
      </p:sp>
      <p:sp>
        <p:nvSpPr>
          <p:cNvPr id="20" name="正方形/長方形 19">
            <a:extLst>
              <a:ext uri="{FF2B5EF4-FFF2-40B4-BE49-F238E27FC236}">
                <a16:creationId xmlns:a16="http://schemas.microsoft.com/office/drawing/2014/main" id="{5305F945-F0AA-79D5-EF6F-A2F4ABA1F5A9}"/>
              </a:ext>
            </a:extLst>
          </p:cNvPr>
          <p:cNvSpPr>
            <a:spLocks/>
          </p:cNvSpPr>
          <p:nvPr/>
        </p:nvSpPr>
        <p:spPr>
          <a:xfrm>
            <a:off x="5471814" y="1439999"/>
            <a:ext cx="2160000" cy="216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3420F1C-03C8-CD66-3B84-4A91396758EE}"/>
              </a:ext>
            </a:extLst>
          </p:cNvPr>
          <p:cNvSpPr/>
          <p:nvPr/>
        </p:nvSpPr>
        <p:spPr>
          <a:xfrm>
            <a:off x="5471814" y="2375999"/>
            <a:ext cx="1080000" cy="144000"/>
          </a:xfrm>
          <a:prstGeom prst="rect">
            <a:avLst/>
          </a:prstGeom>
          <a:noFill/>
          <a:ln>
            <a:prstDash val="lgDashDotDot"/>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bg1">
                    <a:lumMod val="75000"/>
                  </a:schemeClr>
                </a:solidFill>
              </a:rPr>
              <a:t>①　→</a:t>
            </a:r>
          </a:p>
        </p:txBody>
      </p:sp>
      <p:sp>
        <p:nvSpPr>
          <p:cNvPr id="22" name="正方形/長方形 21">
            <a:extLst>
              <a:ext uri="{FF2B5EF4-FFF2-40B4-BE49-F238E27FC236}">
                <a16:creationId xmlns:a16="http://schemas.microsoft.com/office/drawing/2014/main" id="{9FBDFB97-BCE1-832C-D830-515C21F85CAE}"/>
              </a:ext>
            </a:extLst>
          </p:cNvPr>
          <p:cNvSpPr/>
          <p:nvPr/>
        </p:nvSpPr>
        <p:spPr>
          <a:xfrm>
            <a:off x="5471814" y="2519999"/>
            <a:ext cx="1080000" cy="144000"/>
          </a:xfrm>
          <a:prstGeom prst="rect">
            <a:avLst/>
          </a:prstGeom>
          <a:noFill/>
          <a:ln>
            <a:prstDash val="lgDashDotDot"/>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bg1">
                    <a:lumMod val="75000"/>
                  </a:schemeClr>
                </a:solidFill>
              </a:rPr>
              <a:t>②　←</a:t>
            </a:r>
          </a:p>
        </p:txBody>
      </p:sp>
      <p:sp>
        <p:nvSpPr>
          <p:cNvPr id="23" name="正方形/長方形 22">
            <a:extLst>
              <a:ext uri="{FF2B5EF4-FFF2-40B4-BE49-F238E27FC236}">
                <a16:creationId xmlns:a16="http://schemas.microsoft.com/office/drawing/2014/main" id="{09AA628F-07A7-D0E0-7F23-17E30CDED4B7}"/>
              </a:ext>
            </a:extLst>
          </p:cNvPr>
          <p:cNvSpPr/>
          <p:nvPr/>
        </p:nvSpPr>
        <p:spPr>
          <a:xfrm rot="16200000">
            <a:off x="5939814" y="1907999"/>
            <a:ext cx="1080000" cy="144000"/>
          </a:xfrm>
          <a:prstGeom prst="rect">
            <a:avLst/>
          </a:prstGeom>
          <a:noFill/>
          <a:ln>
            <a:prstDash val="lgDashDotDot"/>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bg1">
                    <a:lumMod val="75000"/>
                  </a:schemeClr>
                </a:solidFill>
              </a:rPr>
              <a:t>③　→</a:t>
            </a:r>
          </a:p>
        </p:txBody>
      </p:sp>
      <p:sp>
        <p:nvSpPr>
          <p:cNvPr id="24" name="正方形/長方形 23">
            <a:extLst>
              <a:ext uri="{FF2B5EF4-FFF2-40B4-BE49-F238E27FC236}">
                <a16:creationId xmlns:a16="http://schemas.microsoft.com/office/drawing/2014/main" id="{51EA0969-7118-1B1D-9681-430B7A99068B}"/>
              </a:ext>
            </a:extLst>
          </p:cNvPr>
          <p:cNvSpPr/>
          <p:nvPr/>
        </p:nvSpPr>
        <p:spPr>
          <a:xfrm rot="16200000">
            <a:off x="6083814" y="1907999"/>
            <a:ext cx="1080000" cy="144000"/>
          </a:xfrm>
          <a:prstGeom prst="rect">
            <a:avLst/>
          </a:prstGeom>
          <a:noFill/>
          <a:ln>
            <a:prstDash val="lgDashDotDot"/>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bg1">
                    <a:lumMod val="75000"/>
                  </a:schemeClr>
                </a:solidFill>
              </a:rPr>
              <a:t>④　←</a:t>
            </a:r>
          </a:p>
        </p:txBody>
      </p:sp>
      <p:sp>
        <p:nvSpPr>
          <p:cNvPr id="25" name="正方形/長方形 24">
            <a:extLst>
              <a:ext uri="{FF2B5EF4-FFF2-40B4-BE49-F238E27FC236}">
                <a16:creationId xmlns:a16="http://schemas.microsoft.com/office/drawing/2014/main" id="{8C4CE063-1B7C-F440-53B3-117A0B690E17}"/>
              </a:ext>
            </a:extLst>
          </p:cNvPr>
          <p:cNvSpPr/>
          <p:nvPr/>
        </p:nvSpPr>
        <p:spPr>
          <a:xfrm>
            <a:off x="6551814" y="2375999"/>
            <a:ext cx="1080000" cy="144000"/>
          </a:xfrm>
          <a:prstGeom prst="rect">
            <a:avLst/>
          </a:prstGeom>
          <a:noFill/>
          <a:ln>
            <a:prstDash val="lgDashDotDot"/>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bg1">
                    <a:lumMod val="75000"/>
                  </a:schemeClr>
                </a:solidFill>
              </a:rPr>
              <a:t>⑤　→</a:t>
            </a:r>
          </a:p>
        </p:txBody>
      </p:sp>
      <p:sp>
        <p:nvSpPr>
          <p:cNvPr id="26" name="正方形/長方形 25">
            <a:extLst>
              <a:ext uri="{FF2B5EF4-FFF2-40B4-BE49-F238E27FC236}">
                <a16:creationId xmlns:a16="http://schemas.microsoft.com/office/drawing/2014/main" id="{0C159A2C-B4E7-109D-B324-D070A2CA4B01}"/>
              </a:ext>
            </a:extLst>
          </p:cNvPr>
          <p:cNvSpPr/>
          <p:nvPr/>
        </p:nvSpPr>
        <p:spPr>
          <a:xfrm>
            <a:off x="6551814" y="2519999"/>
            <a:ext cx="1080000" cy="144000"/>
          </a:xfrm>
          <a:prstGeom prst="rect">
            <a:avLst/>
          </a:prstGeom>
          <a:noFill/>
          <a:ln>
            <a:prstDash val="lgDashDotDot"/>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bg1">
                    <a:lumMod val="75000"/>
                  </a:schemeClr>
                </a:solidFill>
              </a:rPr>
              <a:t>⑥　←</a:t>
            </a:r>
          </a:p>
        </p:txBody>
      </p:sp>
      <p:sp>
        <p:nvSpPr>
          <p:cNvPr id="27" name="正方形/長方形 26">
            <a:extLst>
              <a:ext uri="{FF2B5EF4-FFF2-40B4-BE49-F238E27FC236}">
                <a16:creationId xmlns:a16="http://schemas.microsoft.com/office/drawing/2014/main" id="{B6D18C59-31E4-13FA-DC77-BFAE983EDE2D}"/>
              </a:ext>
            </a:extLst>
          </p:cNvPr>
          <p:cNvSpPr/>
          <p:nvPr/>
        </p:nvSpPr>
        <p:spPr>
          <a:xfrm rot="16200000">
            <a:off x="5939814" y="2987999"/>
            <a:ext cx="1080000" cy="144000"/>
          </a:xfrm>
          <a:prstGeom prst="rect">
            <a:avLst/>
          </a:prstGeom>
          <a:noFill/>
          <a:ln>
            <a:prstDash val="lgDashDotDot"/>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bg1">
                    <a:lumMod val="75000"/>
                  </a:schemeClr>
                </a:solidFill>
              </a:rPr>
              <a:t>⑦　→</a:t>
            </a:r>
          </a:p>
        </p:txBody>
      </p:sp>
      <p:sp>
        <p:nvSpPr>
          <p:cNvPr id="28" name="正方形/長方形 27">
            <a:extLst>
              <a:ext uri="{FF2B5EF4-FFF2-40B4-BE49-F238E27FC236}">
                <a16:creationId xmlns:a16="http://schemas.microsoft.com/office/drawing/2014/main" id="{ED103460-AFAF-D7E1-3FBE-C5EA568B50B8}"/>
              </a:ext>
            </a:extLst>
          </p:cNvPr>
          <p:cNvSpPr/>
          <p:nvPr/>
        </p:nvSpPr>
        <p:spPr>
          <a:xfrm rot="16200000">
            <a:off x="6083814" y="2987999"/>
            <a:ext cx="1080000" cy="144000"/>
          </a:xfrm>
          <a:prstGeom prst="rect">
            <a:avLst/>
          </a:prstGeom>
          <a:noFill/>
          <a:ln>
            <a:prstDash val="lgDashDotDot"/>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bg1">
                    <a:lumMod val="75000"/>
                  </a:schemeClr>
                </a:solidFill>
              </a:rPr>
              <a:t>⑧　←</a:t>
            </a:r>
          </a:p>
        </p:txBody>
      </p:sp>
      <p:sp>
        <p:nvSpPr>
          <p:cNvPr id="29" name="正方形/長方形 28">
            <a:extLst>
              <a:ext uri="{FF2B5EF4-FFF2-40B4-BE49-F238E27FC236}">
                <a16:creationId xmlns:a16="http://schemas.microsoft.com/office/drawing/2014/main" id="{36B01715-0422-19FD-3A7C-2EF15307B43D}"/>
              </a:ext>
            </a:extLst>
          </p:cNvPr>
          <p:cNvSpPr/>
          <p:nvPr/>
        </p:nvSpPr>
        <p:spPr>
          <a:xfrm>
            <a:off x="4751814" y="2375999"/>
            <a:ext cx="720000" cy="28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W</a:t>
            </a:r>
            <a:endParaRPr kumimoji="1" lang="ja-JP" altLang="en-US" dirty="0">
              <a:solidFill>
                <a:schemeClr val="tx1"/>
              </a:solidFill>
            </a:endParaRPr>
          </a:p>
        </p:txBody>
      </p:sp>
      <p:sp>
        <p:nvSpPr>
          <p:cNvPr id="30" name="正方形/長方形 29">
            <a:extLst>
              <a:ext uri="{FF2B5EF4-FFF2-40B4-BE49-F238E27FC236}">
                <a16:creationId xmlns:a16="http://schemas.microsoft.com/office/drawing/2014/main" id="{36940458-9FDD-2E0F-A809-5ECDE6307D34}"/>
              </a:ext>
            </a:extLst>
          </p:cNvPr>
          <p:cNvSpPr/>
          <p:nvPr/>
        </p:nvSpPr>
        <p:spPr>
          <a:xfrm>
            <a:off x="7631814" y="2375999"/>
            <a:ext cx="720000" cy="28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Ｅ</a:t>
            </a:r>
          </a:p>
        </p:txBody>
      </p:sp>
      <p:sp>
        <p:nvSpPr>
          <p:cNvPr id="31" name="正方形/長方形 30">
            <a:extLst>
              <a:ext uri="{FF2B5EF4-FFF2-40B4-BE49-F238E27FC236}">
                <a16:creationId xmlns:a16="http://schemas.microsoft.com/office/drawing/2014/main" id="{C8DE1686-4783-D719-9159-F981F6026D56}"/>
              </a:ext>
            </a:extLst>
          </p:cNvPr>
          <p:cNvSpPr/>
          <p:nvPr/>
        </p:nvSpPr>
        <p:spPr>
          <a:xfrm rot="16200000">
            <a:off x="6191814" y="3815999"/>
            <a:ext cx="720000" cy="28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Ｓ</a:t>
            </a:r>
          </a:p>
        </p:txBody>
      </p:sp>
      <p:sp>
        <p:nvSpPr>
          <p:cNvPr id="32" name="正方形/長方形 31">
            <a:extLst>
              <a:ext uri="{FF2B5EF4-FFF2-40B4-BE49-F238E27FC236}">
                <a16:creationId xmlns:a16="http://schemas.microsoft.com/office/drawing/2014/main" id="{AA17D484-03B4-6645-51F9-1B11B834F47F}"/>
              </a:ext>
            </a:extLst>
          </p:cNvPr>
          <p:cNvSpPr/>
          <p:nvPr/>
        </p:nvSpPr>
        <p:spPr>
          <a:xfrm rot="16200000">
            <a:off x="6191814" y="935999"/>
            <a:ext cx="720000" cy="28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Ｎ</a:t>
            </a:r>
          </a:p>
        </p:txBody>
      </p:sp>
      <p:sp>
        <p:nvSpPr>
          <p:cNvPr id="33" name="テキスト ボックス 32">
            <a:extLst>
              <a:ext uri="{FF2B5EF4-FFF2-40B4-BE49-F238E27FC236}">
                <a16:creationId xmlns:a16="http://schemas.microsoft.com/office/drawing/2014/main" id="{2F0F81F8-57D7-A9E7-4E17-12322DB21B07}"/>
              </a:ext>
            </a:extLst>
          </p:cNvPr>
          <p:cNvSpPr txBox="1"/>
          <p:nvPr/>
        </p:nvSpPr>
        <p:spPr>
          <a:xfrm>
            <a:off x="4379454" y="863999"/>
            <a:ext cx="3159760" cy="369332"/>
          </a:xfrm>
          <a:prstGeom prst="rect">
            <a:avLst/>
          </a:prstGeom>
          <a:noFill/>
        </p:spPr>
        <p:txBody>
          <a:bodyPr wrap="square" rtlCol="0">
            <a:spAutoFit/>
          </a:bodyPr>
          <a:lstStyle/>
          <a:p>
            <a:r>
              <a:rPr kumimoji="1" lang="ja-JP" altLang="en-US" dirty="0"/>
              <a:t>道路を周辺に移動</a:t>
            </a:r>
          </a:p>
        </p:txBody>
      </p:sp>
      <p:sp>
        <p:nvSpPr>
          <p:cNvPr id="34" name="正方形/長方形 33">
            <a:extLst>
              <a:ext uri="{FF2B5EF4-FFF2-40B4-BE49-F238E27FC236}">
                <a16:creationId xmlns:a16="http://schemas.microsoft.com/office/drawing/2014/main" id="{3693211A-CEE3-C929-1F0B-CB14833EBD09}"/>
              </a:ext>
            </a:extLst>
          </p:cNvPr>
          <p:cNvSpPr/>
          <p:nvPr/>
        </p:nvSpPr>
        <p:spPr>
          <a:xfrm>
            <a:off x="5471814" y="1439998"/>
            <a:ext cx="1080000" cy="144000"/>
          </a:xfrm>
          <a:prstGeom prst="rect">
            <a:avLst/>
          </a:prstGeom>
          <a:solidFill>
            <a:schemeClr val="accent4">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①　→</a:t>
            </a:r>
          </a:p>
        </p:txBody>
      </p:sp>
      <p:sp>
        <p:nvSpPr>
          <p:cNvPr id="35" name="正方形/長方形 34">
            <a:extLst>
              <a:ext uri="{FF2B5EF4-FFF2-40B4-BE49-F238E27FC236}">
                <a16:creationId xmlns:a16="http://schemas.microsoft.com/office/drawing/2014/main" id="{5C3B45BB-84E3-A8FC-0DB7-D4FE9C19A22A}"/>
              </a:ext>
            </a:extLst>
          </p:cNvPr>
          <p:cNvSpPr/>
          <p:nvPr/>
        </p:nvSpPr>
        <p:spPr>
          <a:xfrm rot="16200000">
            <a:off x="5004000" y="1907999"/>
            <a:ext cx="1080000" cy="144000"/>
          </a:xfrm>
          <a:prstGeom prst="rect">
            <a:avLst/>
          </a:prstGeom>
          <a:solidFill>
            <a:schemeClr val="accent6">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③　→</a:t>
            </a:r>
          </a:p>
        </p:txBody>
      </p:sp>
      <p:sp>
        <p:nvSpPr>
          <p:cNvPr id="36" name="正方形/長方形 35">
            <a:extLst>
              <a:ext uri="{FF2B5EF4-FFF2-40B4-BE49-F238E27FC236}">
                <a16:creationId xmlns:a16="http://schemas.microsoft.com/office/drawing/2014/main" id="{F9CC69C1-C7E3-AF72-A9AC-B4315FA81BD3}"/>
              </a:ext>
            </a:extLst>
          </p:cNvPr>
          <p:cNvSpPr/>
          <p:nvPr/>
        </p:nvSpPr>
        <p:spPr>
          <a:xfrm rot="16200000">
            <a:off x="7020000" y="1907999"/>
            <a:ext cx="1080000" cy="144000"/>
          </a:xfrm>
          <a:prstGeom prst="rect">
            <a:avLst/>
          </a:prstGeom>
          <a:solidFill>
            <a:schemeClr val="accent4">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④　←</a:t>
            </a:r>
          </a:p>
        </p:txBody>
      </p:sp>
      <p:sp>
        <p:nvSpPr>
          <p:cNvPr id="37" name="正方形/長方形 36">
            <a:extLst>
              <a:ext uri="{FF2B5EF4-FFF2-40B4-BE49-F238E27FC236}">
                <a16:creationId xmlns:a16="http://schemas.microsoft.com/office/drawing/2014/main" id="{6EAF93B6-AA9B-66B6-7888-2C9AC2B67C61}"/>
              </a:ext>
            </a:extLst>
          </p:cNvPr>
          <p:cNvSpPr/>
          <p:nvPr/>
        </p:nvSpPr>
        <p:spPr>
          <a:xfrm>
            <a:off x="6551708" y="1440000"/>
            <a:ext cx="1080000" cy="144000"/>
          </a:xfrm>
          <a:prstGeom prst="rect">
            <a:avLst/>
          </a:prstGeom>
          <a:solidFill>
            <a:schemeClr val="accent6">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⑤　→</a:t>
            </a:r>
          </a:p>
        </p:txBody>
      </p:sp>
      <p:sp>
        <p:nvSpPr>
          <p:cNvPr id="38" name="正方形/長方形 37">
            <a:extLst>
              <a:ext uri="{FF2B5EF4-FFF2-40B4-BE49-F238E27FC236}">
                <a16:creationId xmlns:a16="http://schemas.microsoft.com/office/drawing/2014/main" id="{A943EC9B-C93B-CDB6-886F-B3A1E1B30C42}"/>
              </a:ext>
            </a:extLst>
          </p:cNvPr>
          <p:cNvSpPr/>
          <p:nvPr/>
        </p:nvSpPr>
        <p:spPr>
          <a:xfrm>
            <a:off x="6551708" y="3456000"/>
            <a:ext cx="1080000" cy="144000"/>
          </a:xfrm>
          <a:prstGeom prst="rect">
            <a:avLst/>
          </a:prstGeom>
          <a:solidFill>
            <a:schemeClr val="accent4">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⑥　←</a:t>
            </a:r>
          </a:p>
        </p:txBody>
      </p:sp>
      <p:sp>
        <p:nvSpPr>
          <p:cNvPr id="39" name="正方形/長方形 38">
            <a:extLst>
              <a:ext uri="{FF2B5EF4-FFF2-40B4-BE49-F238E27FC236}">
                <a16:creationId xmlns:a16="http://schemas.microsoft.com/office/drawing/2014/main" id="{7271B86F-361B-2717-D906-10FF7645D8F3}"/>
              </a:ext>
            </a:extLst>
          </p:cNvPr>
          <p:cNvSpPr/>
          <p:nvPr/>
        </p:nvSpPr>
        <p:spPr>
          <a:xfrm rot="16200000">
            <a:off x="7019708" y="2987998"/>
            <a:ext cx="1080000" cy="144000"/>
          </a:xfrm>
          <a:prstGeom prst="rect">
            <a:avLst/>
          </a:prstGeom>
          <a:solidFill>
            <a:schemeClr val="accent6">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⑧　←</a:t>
            </a:r>
          </a:p>
        </p:txBody>
      </p:sp>
      <p:sp>
        <p:nvSpPr>
          <p:cNvPr id="40" name="正方形/長方形 39">
            <a:extLst>
              <a:ext uri="{FF2B5EF4-FFF2-40B4-BE49-F238E27FC236}">
                <a16:creationId xmlns:a16="http://schemas.microsoft.com/office/drawing/2014/main" id="{CE657857-6AC8-36E7-01B6-5C1360AD2203}"/>
              </a:ext>
            </a:extLst>
          </p:cNvPr>
          <p:cNvSpPr/>
          <p:nvPr/>
        </p:nvSpPr>
        <p:spPr>
          <a:xfrm rot="16200000">
            <a:off x="5003628" y="2987998"/>
            <a:ext cx="1080000" cy="144000"/>
          </a:xfrm>
          <a:prstGeom prst="rect">
            <a:avLst/>
          </a:prstGeom>
          <a:solidFill>
            <a:schemeClr val="accent4">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⑦　→</a:t>
            </a:r>
          </a:p>
        </p:txBody>
      </p:sp>
      <p:sp>
        <p:nvSpPr>
          <p:cNvPr id="41" name="正方形/長方形 40">
            <a:extLst>
              <a:ext uri="{FF2B5EF4-FFF2-40B4-BE49-F238E27FC236}">
                <a16:creationId xmlns:a16="http://schemas.microsoft.com/office/drawing/2014/main" id="{06F145D1-FF35-28DE-2BC5-52C70BDE289A}"/>
              </a:ext>
            </a:extLst>
          </p:cNvPr>
          <p:cNvSpPr/>
          <p:nvPr/>
        </p:nvSpPr>
        <p:spPr>
          <a:xfrm>
            <a:off x="5472000" y="3455999"/>
            <a:ext cx="1080000" cy="144000"/>
          </a:xfrm>
          <a:prstGeom prst="rect">
            <a:avLst/>
          </a:prstGeom>
          <a:solidFill>
            <a:schemeClr val="accent6">
              <a:lumMod val="60000"/>
              <a:lumOff val="4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chorCtr="1"/>
          <a:lstStyle/>
          <a:p>
            <a:pPr algn="ctr"/>
            <a:r>
              <a:rPr kumimoji="1" lang="ja-JP" altLang="en-US" sz="1000" b="1" dirty="0">
                <a:solidFill>
                  <a:schemeClr val="tx1"/>
                </a:solidFill>
              </a:rPr>
              <a:t>②　←</a:t>
            </a:r>
          </a:p>
        </p:txBody>
      </p:sp>
      <p:sp>
        <p:nvSpPr>
          <p:cNvPr id="42" name="テキスト ボックス 41">
            <a:extLst>
              <a:ext uri="{FF2B5EF4-FFF2-40B4-BE49-F238E27FC236}">
                <a16:creationId xmlns:a16="http://schemas.microsoft.com/office/drawing/2014/main" id="{CBA05558-B50E-E780-4851-10D2CE7E7F53}"/>
              </a:ext>
            </a:extLst>
          </p:cNvPr>
          <p:cNvSpPr txBox="1"/>
          <p:nvPr/>
        </p:nvSpPr>
        <p:spPr>
          <a:xfrm>
            <a:off x="7631708" y="309889"/>
            <a:ext cx="2334719" cy="369332"/>
          </a:xfrm>
          <a:prstGeom prst="rect">
            <a:avLst/>
          </a:prstGeom>
          <a:noFill/>
        </p:spPr>
        <p:txBody>
          <a:bodyPr wrap="square" rtlCol="0">
            <a:spAutoFit/>
          </a:bodyPr>
          <a:lstStyle/>
          <a:p>
            <a:r>
              <a:rPr kumimoji="1" lang="ja-JP" altLang="en-US" dirty="0"/>
              <a:t>通過車両にとっては</a:t>
            </a:r>
          </a:p>
        </p:txBody>
      </p:sp>
      <p:sp>
        <p:nvSpPr>
          <p:cNvPr id="43" name="テキスト ボックス 42">
            <a:extLst>
              <a:ext uri="{FF2B5EF4-FFF2-40B4-BE49-F238E27FC236}">
                <a16:creationId xmlns:a16="http://schemas.microsoft.com/office/drawing/2014/main" id="{80469546-0859-CC06-B3E7-6D387AAC83E3}"/>
              </a:ext>
            </a:extLst>
          </p:cNvPr>
          <p:cNvSpPr txBox="1"/>
          <p:nvPr/>
        </p:nvSpPr>
        <p:spPr>
          <a:xfrm>
            <a:off x="7808454" y="834889"/>
            <a:ext cx="2715719" cy="1354217"/>
          </a:xfrm>
          <a:prstGeom prst="rect">
            <a:avLst/>
          </a:prstGeom>
          <a:noFill/>
        </p:spPr>
        <p:txBody>
          <a:bodyPr wrap="square" rtlCol="0">
            <a:spAutoFit/>
          </a:bodyPr>
          <a:lstStyle/>
          <a:p>
            <a:r>
              <a:rPr kumimoji="1" lang="ja-JP" altLang="en-US" dirty="0"/>
              <a:t>直進車両：</a:t>
            </a:r>
            <a:r>
              <a:rPr kumimoji="1" lang="ja-JP" altLang="en-US" sz="1600" dirty="0"/>
              <a:t>校地１辺分の走行距離増、但し信号待ち無しなので、元々は１／２確率で信号待ちとなるので所要時間はほぼ同じ。</a:t>
            </a:r>
            <a:endParaRPr kumimoji="1" lang="ja-JP" altLang="en-US" dirty="0"/>
          </a:p>
        </p:txBody>
      </p:sp>
      <p:sp>
        <p:nvSpPr>
          <p:cNvPr id="44" name="テキスト ボックス 43">
            <a:extLst>
              <a:ext uri="{FF2B5EF4-FFF2-40B4-BE49-F238E27FC236}">
                <a16:creationId xmlns:a16="http://schemas.microsoft.com/office/drawing/2014/main" id="{28673F0D-4A17-8B6B-7B6E-EFED8CFEB5C7}"/>
              </a:ext>
            </a:extLst>
          </p:cNvPr>
          <p:cNvSpPr txBox="1"/>
          <p:nvPr/>
        </p:nvSpPr>
        <p:spPr>
          <a:xfrm>
            <a:off x="7808454" y="2778889"/>
            <a:ext cx="2715719" cy="615553"/>
          </a:xfrm>
          <a:prstGeom prst="rect">
            <a:avLst/>
          </a:prstGeom>
          <a:noFill/>
        </p:spPr>
        <p:txBody>
          <a:bodyPr wrap="square" rtlCol="0">
            <a:spAutoFit/>
          </a:bodyPr>
          <a:lstStyle/>
          <a:p>
            <a:r>
              <a:rPr kumimoji="1" lang="ja-JP" altLang="en-US" dirty="0"/>
              <a:t>左折車両：</a:t>
            </a:r>
            <a:r>
              <a:rPr kumimoji="1" lang="ja-JP" altLang="en-US" sz="1600" dirty="0"/>
              <a:t>走行距離は同じ、信号待ち無し。</a:t>
            </a:r>
            <a:endParaRPr kumimoji="1" lang="ja-JP" altLang="en-US" dirty="0"/>
          </a:p>
        </p:txBody>
      </p:sp>
      <p:sp>
        <p:nvSpPr>
          <p:cNvPr id="45" name="テキスト ボックス 44">
            <a:extLst>
              <a:ext uri="{FF2B5EF4-FFF2-40B4-BE49-F238E27FC236}">
                <a16:creationId xmlns:a16="http://schemas.microsoft.com/office/drawing/2014/main" id="{54743C6B-FF82-71A9-EC82-4AD524E14ED6}"/>
              </a:ext>
            </a:extLst>
          </p:cNvPr>
          <p:cNvSpPr txBox="1"/>
          <p:nvPr/>
        </p:nvSpPr>
        <p:spPr>
          <a:xfrm>
            <a:off x="7808454" y="3455998"/>
            <a:ext cx="2715719" cy="1107996"/>
          </a:xfrm>
          <a:prstGeom prst="rect">
            <a:avLst/>
          </a:prstGeom>
          <a:noFill/>
        </p:spPr>
        <p:txBody>
          <a:bodyPr wrap="square" rtlCol="0">
            <a:spAutoFit/>
          </a:bodyPr>
          <a:lstStyle/>
          <a:p>
            <a:r>
              <a:rPr kumimoji="1" lang="ja-JP" altLang="en-US" dirty="0"/>
              <a:t>右折車両：</a:t>
            </a:r>
            <a:r>
              <a:rPr kumimoji="1" lang="ja-JP" altLang="en-US" sz="1600" dirty="0"/>
              <a:t>校地３辺分の走行距離増、但し信号待ち無しなので、元々の右折信号待ち＋</a:t>
            </a:r>
            <a:r>
              <a:rPr kumimoji="1" lang="en-US" altLang="ja-JP" sz="1600" dirty="0"/>
              <a:t>α</a:t>
            </a:r>
            <a:r>
              <a:rPr kumimoji="1" lang="ja-JP" altLang="en-US" sz="1600" dirty="0"/>
              <a:t>の所要時間。</a:t>
            </a:r>
            <a:endParaRPr kumimoji="1" lang="ja-JP" altLang="en-US" dirty="0"/>
          </a:p>
        </p:txBody>
      </p:sp>
      <p:sp>
        <p:nvSpPr>
          <p:cNvPr id="46" name="テキスト ボックス 45">
            <a:extLst>
              <a:ext uri="{FF2B5EF4-FFF2-40B4-BE49-F238E27FC236}">
                <a16:creationId xmlns:a16="http://schemas.microsoft.com/office/drawing/2014/main" id="{29343D7E-975A-7834-6549-FF11453A0FEF}"/>
              </a:ext>
            </a:extLst>
          </p:cNvPr>
          <p:cNvSpPr txBox="1"/>
          <p:nvPr/>
        </p:nvSpPr>
        <p:spPr>
          <a:xfrm>
            <a:off x="40640" y="4209559"/>
            <a:ext cx="5145074" cy="2092881"/>
          </a:xfrm>
          <a:prstGeom prst="rect">
            <a:avLst/>
          </a:prstGeom>
          <a:noFill/>
        </p:spPr>
        <p:txBody>
          <a:bodyPr wrap="square" rtlCol="0">
            <a:spAutoFit/>
          </a:bodyPr>
          <a:lstStyle/>
          <a:p>
            <a:r>
              <a:rPr kumimoji="1" lang="ja-JP" altLang="en-US" dirty="0"/>
              <a:t>面積的な損得：</a:t>
            </a:r>
            <a:endParaRPr kumimoji="1" lang="en-US" altLang="ja-JP" dirty="0"/>
          </a:p>
          <a:p>
            <a:r>
              <a:rPr kumimoji="1" lang="ja-JP" altLang="en-US" sz="1400" dirty="0"/>
              <a:t>元々道路で校地が減る分が周囲にそのまま移動するので基本的な損得はゼロ。</a:t>
            </a:r>
            <a:endParaRPr kumimoji="1" lang="en-US" altLang="ja-JP" sz="1400" dirty="0"/>
          </a:p>
          <a:p>
            <a:r>
              <a:rPr kumimoji="1" lang="ja-JP" altLang="en-US" sz="1400" dirty="0"/>
              <a:t>但し、細かくは、</a:t>
            </a:r>
            <a:endParaRPr kumimoji="1" lang="en-US" altLang="ja-JP" sz="1400" dirty="0"/>
          </a:p>
          <a:p>
            <a:r>
              <a:rPr kumimoji="1" lang="ja-JP" altLang="en-US" sz="1400" dirty="0"/>
              <a:t>・緊急車両追い越しを考えて、元々はセンターラインをまたいで走行可能であったものが不可能になるので、その分、車道部幅員増となり、損失は増。</a:t>
            </a:r>
            <a:endParaRPr kumimoji="1" lang="en-US" altLang="ja-JP" sz="1400" dirty="0"/>
          </a:p>
          <a:p>
            <a:r>
              <a:rPr kumimoji="1" lang="ja-JP" altLang="en-US" sz="1400" dirty="0"/>
              <a:t>・校地周囲に既存道路があれば、それと併せての幅員で済むので損失は減。</a:t>
            </a:r>
          </a:p>
        </p:txBody>
      </p:sp>
      <p:sp>
        <p:nvSpPr>
          <p:cNvPr id="47" name="テキスト ボックス 46">
            <a:extLst>
              <a:ext uri="{FF2B5EF4-FFF2-40B4-BE49-F238E27FC236}">
                <a16:creationId xmlns:a16="http://schemas.microsoft.com/office/drawing/2014/main" id="{1A6D9D83-ECD5-B834-BE1B-86BD4B9FFF0D}"/>
              </a:ext>
            </a:extLst>
          </p:cNvPr>
          <p:cNvSpPr txBox="1"/>
          <p:nvPr/>
        </p:nvSpPr>
        <p:spPr>
          <a:xfrm>
            <a:off x="5342958" y="4681445"/>
            <a:ext cx="5145074" cy="1446550"/>
          </a:xfrm>
          <a:prstGeom prst="rect">
            <a:avLst/>
          </a:prstGeom>
          <a:noFill/>
        </p:spPr>
        <p:txBody>
          <a:bodyPr wrap="square" rtlCol="0">
            <a:spAutoFit/>
          </a:bodyPr>
          <a:lstStyle/>
          <a:p>
            <a:r>
              <a:rPr kumimoji="1" lang="ja-JP" altLang="en-US" dirty="0"/>
              <a:t>周辺宅地の用途指定：</a:t>
            </a:r>
            <a:endParaRPr kumimoji="1" lang="en-US" altLang="ja-JP" dirty="0"/>
          </a:p>
          <a:p>
            <a:r>
              <a:rPr kumimoji="1" lang="ja-JP" altLang="en-US" sz="1400" dirty="0"/>
              <a:t>多くの場合、延焼遮断帯の形成を理由として都市計画道路の周囲は中層建物が望ましいとされるが、校地の周辺に道路を配置する場合は、校地の十分な空間があるので延焼遮断帯の概念は不要となり、これまで通りの低層指定で良い。よって、学校周囲の空の伸びやかさはこれまで通りとなる。</a:t>
            </a:r>
          </a:p>
        </p:txBody>
      </p:sp>
      <p:sp>
        <p:nvSpPr>
          <p:cNvPr id="48" name="テキスト ボックス 47">
            <a:extLst>
              <a:ext uri="{FF2B5EF4-FFF2-40B4-BE49-F238E27FC236}">
                <a16:creationId xmlns:a16="http://schemas.microsoft.com/office/drawing/2014/main" id="{1C83EA14-BA20-12C3-2A07-6952EAA0F20E}"/>
              </a:ext>
            </a:extLst>
          </p:cNvPr>
          <p:cNvSpPr txBox="1"/>
          <p:nvPr/>
        </p:nvSpPr>
        <p:spPr>
          <a:xfrm>
            <a:off x="18440" y="6351801"/>
            <a:ext cx="2738120" cy="646331"/>
          </a:xfrm>
          <a:prstGeom prst="rect">
            <a:avLst/>
          </a:prstGeom>
          <a:noFill/>
        </p:spPr>
        <p:txBody>
          <a:bodyPr wrap="square" rtlCol="0">
            <a:spAutoFit/>
          </a:bodyPr>
          <a:lstStyle/>
          <a:p>
            <a:r>
              <a:rPr kumimoji="1" lang="ja-JP" altLang="en-US" dirty="0"/>
              <a:t>道路案内標識イメージ</a:t>
            </a:r>
            <a:endParaRPr kumimoji="1" lang="en-US" altLang="ja-JP" dirty="0"/>
          </a:p>
          <a:p>
            <a:r>
              <a:rPr kumimoji="1" lang="ja-JP" altLang="en-US" dirty="0"/>
              <a:t>（北上で来た場合）</a:t>
            </a:r>
          </a:p>
        </p:txBody>
      </p:sp>
      <p:sp>
        <p:nvSpPr>
          <p:cNvPr id="49" name="テキスト ボックス 48">
            <a:extLst>
              <a:ext uri="{FF2B5EF4-FFF2-40B4-BE49-F238E27FC236}">
                <a16:creationId xmlns:a16="http://schemas.microsoft.com/office/drawing/2014/main" id="{75E43492-FB54-AB48-76E5-F8B678799EAB}"/>
              </a:ext>
            </a:extLst>
          </p:cNvPr>
          <p:cNvSpPr txBox="1"/>
          <p:nvPr/>
        </p:nvSpPr>
        <p:spPr>
          <a:xfrm>
            <a:off x="5157618" y="6461568"/>
            <a:ext cx="5515755" cy="954107"/>
          </a:xfrm>
          <a:prstGeom prst="rect">
            <a:avLst/>
          </a:prstGeom>
          <a:noFill/>
        </p:spPr>
        <p:txBody>
          <a:bodyPr wrap="square" rtlCol="0">
            <a:spAutoFit/>
          </a:bodyPr>
          <a:lstStyle/>
          <a:p>
            <a:r>
              <a:rPr kumimoji="1" lang="ja-JP" altLang="en-US" sz="1400" dirty="0"/>
              <a:t>道路利用者も学校を迂回することには大きな不満はないのでは？</a:t>
            </a:r>
            <a:endParaRPr kumimoji="1" lang="en-US" altLang="ja-JP" sz="1400" dirty="0"/>
          </a:p>
          <a:p>
            <a:r>
              <a:rPr kumimoji="1" lang="ja-JP" altLang="en-US" sz="1400" dirty="0"/>
              <a:t>そう言えば、小学校の時にチンドン屋さんも学校が近づくと演奏を止めていたっけ。選挙連呼も学校近くでは止めているのでは。</a:t>
            </a:r>
            <a:endParaRPr kumimoji="1" lang="en-US" altLang="ja-JP" sz="1400" dirty="0"/>
          </a:p>
          <a:p>
            <a:r>
              <a:rPr kumimoji="1" lang="ja-JP" altLang="en-US" sz="1400" dirty="0"/>
              <a:t>地域にとって学校は配慮すべき存在との通念はある。</a:t>
            </a:r>
            <a:endParaRPr kumimoji="1" lang="en-US" altLang="ja-JP" sz="1400" dirty="0"/>
          </a:p>
        </p:txBody>
      </p:sp>
      <p:sp>
        <p:nvSpPr>
          <p:cNvPr id="53" name="テキスト ボックス 52">
            <a:extLst>
              <a:ext uri="{FF2B5EF4-FFF2-40B4-BE49-F238E27FC236}">
                <a16:creationId xmlns:a16="http://schemas.microsoft.com/office/drawing/2014/main" id="{C2A7B1D6-16A1-41DA-620C-EA990DD65A48}"/>
              </a:ext>
            </a:extLst>
          </p:cNvPr>
          <p:cNvSpPr txBox="1"/>
          <p:nvPr/>
        </p:nvSpPr>
        <p:spPr>
          <a:xfrm>
            <a:off x="4093168" y="6551855"/>
            <a:ext cx="1135311" cy="253916"/>
          </a:xfrm>
          <a:prstGeom prst="rect">
            <a:avLst/>
          </a:prstGeom>
          <a:noFill/>
        </p:spPr>
        <p:txBody>
          <a:bodyPr wrap="square" rtlCol="0">
            <a:spAutoFit/>
          </a:bodyPr>
          <a:lstStyle/>
          <a:p>
            <a:r>
              <a:rPr kumimoji="1" lang="ja-JP" altLang="en-US" sz="1050" b="1" dirty="0"/>
              <a:t>石神井公園駅</a:t>
            </a:r>
          </a:p>
        </p:txBody>
      </p:sp>
      <p:sp>
        <p:nvSpPr>
          <p:cNvPr id="54" name="フリーフォーム: 図形 53">
            <a:extLst>
              <a:ext uri="{FF2B5EF4-FFF2-40B4-BE49-F238E27FC236}">
                <a16:creationId xmlns:a16="http://schemas.microsoft.com/office/drawing/2014/main" id="{45A7FB54-D5C6-5EF9-8CD2-23C8290FDF63}"/>
              </a:ext>
            </a:extLst>
          </p:cNvPr>
          <p:cNvSpPr/>
          <p:nvPr/>
        </p:nvSpPr>
        <p:spPr>
          <a:xfrm rot="21162627">
            <a:off x="2450154" y="7099589"/>
            <a:ext cx="1010920" cy="127940"/>
          </a:xfrm>
          <a:custGeom>
            <a:avLst/>
            <a:gdLst>
              <a:gd name="connsiteX0" fmla="*/ 1010920 w 1010920"/>
              <a:gd name="connsiteY0" fmla="*/ 127940 h 127940"/>
              <a:gd name="connsiteX1" fmla="*/ 894080 w 1010920"/>
              <a:gd name="connsiteY1" fmla="*/ 87300 h 127940"/>
              <a:gd name="connsiteX2" fmla="*/ 807720 w 1010920"/>
              <a:gd name="connsiteY2" fmla="*/ 6020 h 127940"/>
              <a:gd name="connsiteX3" fmla="*/ 574040 w 1010920"/>
              <a:gd name="connsiteY3" fmla="*/ 6020 h 127940"/>
              <a:gd name="connsiteX4" fmla="*/ 0 w 1010920"/>
              <a:gd name="connsiteY4" fmla="*/ 11100 h 12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 h="127940">
                <a:moveTo>
                  <a:pt x="1010920" y="127940"/>
                </a:moveTo>
                <a:cubicBezTo>
                  <a:pt x="969433" y="117780"/>
                  <a:pt x="927947" y="107620"/>
                  <a:pt x="894080" y="87300"/>
                </a:cubicBezTo>
                <a:cubicBezTo>
                  <a:pt x="860213" y="66980"/>
                  <a:pt x="861060" y="19567"/>
                  <a:pt x="807720" y="6020"/>
                </a:cubicBezTo>
                <a:cubicBezTo>
                  <a:pt x="754380" y="-7527"/>
                  <a:pt x="574040" y="6020"/>
                  <a:pt x="574040" y="6020"/>
                </a:cubicBezTo>
                <a:lnTo>
                  <a:pt x="0" y="11100"/>
                </a:lnTo>
              </a:path>
            </a:pathLst>
          </a:custGeom>
          <a:noFill/>
          <a:ln w="50800">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B48B858A-A438-C625-3B78-772C799F8DCE}"/>
              </a:ext>
            </a:extLst>
          </p:cNvPr>
          <p:cNvSpPr txBox="1"/>
          <p:nvPr/>
        </p:nvSpPr>
        <p:spPr>
          <a:xfrm>
            <a:off x="2507629" y="6786665"/>
            <a:ext cx="819771" cy="253916"/>
          </a:xfrm>
          <a:prstGeom prst="rect">
            <a:avLst/>
          </a:prstGeom>
          <a:noFill/>
        </p:spPr>
        <p:txBody>
          <a:bodyPr wrap="square" rtlCol="0">
            <a:spAutoFit/>
          </a:bodyPr>
          <a:lstStyle/>
          <a:p>
            <a:r>
              <a:rPr kumimoji="1" lang="ja-JP" altLang="en-US" sz="1050" b="1" dirty="0"/>
              <a:t>西東京市</a:t>
            </a:r>
          </a:p>
        </p:txBody>
      </p:sp>
      <p:sp>
        <p:nvSpPr>
          <p:cNvPr id="56" name="フリーフォーム: 図形 55">
            <a:extLst>
              <a:ext uri="{FF2B5EF4-FFF2-40B4-BE49-F238E27FC236}">
                <a16:creationId xmlns:a16="http://schemas.microsoft.com/office/drawing/2014/main" id="{9003C345-0949-3DD5-5688-0F5399161946}"/>
              </a:ext>
            </a:extLst>
          </p:cNvPr>
          <p:cNvSpPr/>
          <p:nvPr/>
        </p:nvSpPr>
        <p:spPr>
          <a:xfrm>
            <a:off x="3292317" y="6556955"/>
            <a:ext cx="1843563" cy="854765"/>
          </a:xfrm>
          <a:custGeom>
            <a:avLst/>
            <a:gdLst>
              <a:gd name="connsiteX0" fmla="*/ 344963 w 1843563"/>
              <a:gd name="connsiteY0" fmla="*/ 854765 h 854765"/>
              <a:gd name="connsiteX1" fmla="*/ 344963 w 1843563"/>
              <a:gd name="connsiteY1" fmla="*/ 661725 h 854765"/>
              <a:gd name="connsiteX2" fmla="*/ 319563 w 1843563"/>
              <a:gd name="connsiteY2" fmla="*/ 621085 h 854765"/>
              <a:gd name="connsiteX3" fmla="*/ 248443 w 1843563"/>
              <a:gd name="connsiteY3" fmla="*/ 600765 h 854765"/>
              <a:gd name="connsiteX4" fmla="*/ 141763 w 1843563"/>
              <a:gd name="connsiteY4" fmla="*/ 600765 h 854765"/>
              <a:gd name="connsiteX5" fmla="*/ 30003 w 1843563"/>
              <a:gd name="connsiteY5" fmla="*/ 534725 h 854765"/>
              <a:gd name="connsiteX6" fmla="*/ 4603 w 1843563"/>
              <a:gd name="connsiteY6" fmla="*/ 351845 h 854765"/>
              <a:gd name="connsiteX7" fmla="*/ 106203 w 1843563"/>
              <a:gd name="connsiteY7" fmla="*/ 260405 h 854765"/>
              <a:gd name="connsiteX8" fmla="*/ 319563 w 1843563"/>
              <a:gd name="connsiteY8" fmla="*/ 168965 h 854765"/>
              <a:gd name="connsiteX9" fmla="*/ 604043 w 1843563"/>
              <a:gd name="connsiteY9" fmla="*/ 11485 h 854765"/>
              <a:gd name="connsiteX10" fmla="*/ 710723 w 1843563"/>
              <a:gd name="connsiteY10" fmla="*/ 26725 h 854765"/>
              <a:gd name="connsiteX11" fmla="*/ 792003 w 1843563"/>
              <a:gd name="connsiteY11" fmla="*/ 143565 h 854765"/>
              <a:gd name="connsiteX12" fmla="*/ 837723 w 1843563"/>
              <a:gd name="connsiteY12" fmla="*/ 285805 h 854765"/>
              <a:gd name="connsiteX13" fmla="*/ 944403 w 1843563"/>
              <a:gd name="connsiteY13" fmla="*/ 387405 h 854765"/>
              <a:gd name="connsiteX14" fmla="*/ 1117123 w 1843563"/>
              <a:gd name="connsiteY14" fmla="*/ 377245 h 854765"/>
              <a:gd name="connsiteX15" fmla="*/ 1843563 w 1843563"/>
              <a:gd name="connsiteY15" fmla="*/ 250245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3563" h="854765">
                <a:moveTo>
                  <a:pt x="344963" y="854765"/>
                </a:moveTo>
                <a:cubicBezTo>
                  <a:pt x="347079" y="777718"/>
                  <a:pt x="349196" y="700672"/>
                  <a:pt x="344963" y="661725"/>
                </a:cubicBezTo>
                <a:cubicBezTo>
                  <a:pt x="340730" y="622778"/>
                  <a:pt x="335650" y="631245"/>
                  <a:pt x="319563" y="621085"/>
                </a:cubicBezTo>
                <a:cubicBezTo>
                  <a:pt x="303476" y="610925"/>
                  <a:pt x="278076" y="604152"/>
                  <a:pt x="248443" y="600765"/>
                </a:cubicBezTo>
                <a:cubicBezTo>
                  <a:pt x="218810" y="597378"/>
                  <a:pt x="178169" y="611772"/>
                  <a:pt x="141763" y="600765"/>
                </a:cubicBezTo>
                <a:cubicBezTo>
                  <a:pt x="105357" y="589758"/>
                  <a:pt x="52863" y="576212"/>
                  <a:pt x="30003" y="534725"/>
                </a:cubicBezTo>
                <a:cubicBezTo>
                  <a:pt x="7143" y="493238"/>
                  <a:pt x="-8097" y="397565"/>
                  <a:pt x="4603" y="351845"/>
                </a:cubicBezTo>
                <a:cubicBezTo>
                  <a:pt x="17303" y="306125"/>
                  <a:pt x="53710" y="290885"/>
                  <a:pt x="106203" y="260405"/>
                </a:cubicBezTo>
                <a:cubicBezTo>
                  <a:pt x="158696" y="229925"/>
                  <a:pt x="236590" y="210452"/>
                  <a:pt x="319563" y="168965"/>
                </a:cubicBezTo>
                <a:cubicBezTo>
                  <a:pt x="402536" y="127478"/>
                  <a:pt x="538850" y="35192"/>
                  <a:pt x="604043" y="11485"/>
                </a:cubicBezTo>
                <a:cubicBezTo>
                  <a:pt x="669236" y="-12222"/>
                  <a:pt x="679396" y="4712"/>
                  <a:pt x="710723" y="26725"/>
                </a:cubicBezTo>
                <a:cubicBezTo>
                  <a:pt x="742050" y="48738"/>
                  <a:pt x="770836" y="100385"/>
                  <a:pt x="792003" y="143565"/>
                </a:cubicBezTo>
                <a:cubicBezTo>
                  <a:pt x="813170" y="186745"/>
                  <a:pt x="812323" y="245165"/>
                  <a:pt x="837723" y="285805"/>
                </a:cubicBezTo>
                <a:cubicBezTo>
                  <a:pt x="863123" y="326445"/>
                  <a:pt x="897836" y="372165"/>
                  <a:pt x="944403" y="387405"/>
                </a:cubicBezTo>
                <a:cubicBezTo>
                  <a:pt x="990970" y="402645"/>
                  <a:pt x="967263" y="400105"/>
                  <a:pt x="1117123" y="377245"/>
                </a:cubicBezTo>
                <a:cubicBezTo>
                  <a:pt x="1266983" y="354385"/>
                  <a:pt x="1555273" y="302315"/>
                  <a:pt x="1843563" y="250245"/>
                </a:cubicBezTo>
              </a:path>
            </a:pathLst>
          </a:custGeom>
          <a:noFill/>
          <a:ln w="50800">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BEE771CE-64AA-DA7E-0FF7-9F580B0E9C11}"/>
              </a:ext>
            </a:extLst>
          </p:cNvPr>
          <p:cNvSpPr/>
          <p:nvPr/>
        </p:nvSpPr>
        <p:spPr>
          <a:xfrm>
            <a:off x="3515360" y="6223000"/>
            <a:ext cx="142728" cy="543560"/>
          </a:xfrm>
          <a:custGeom>
            <a:avLst/>
            <a:gdLst>
              <a:gd name="connsiteX0" fmla="*/ 0 w 142728"/>
              <a:gd name="connsiteY0" fmla="*/ 543560 h 543560"/>
              <a:gd name="connsiteX1" fmla="*/ 101600 w 142728"/>
              <a:gd name="connsiteY1" fmla="*/ 513080 h 543560"/>
              <a:gd name="connsiteX2" fmla="*/ 137160 w 142728"/>
              <a:gd name="connsiteY2" fmla="*/ 472440 h 543560"/>
              <a:gd name="connsiteX3" fmla="*/ 142240 w 142728"/>
              <a:gd name="connsiteY3" fmla="*/ 416560 h 543560"/>
              <a:gd name="connsiteX4" fmla="*/ 142240 w 142728"/>
              <a:gd name="connsiteY4" fmla="*/ 0 h 543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28" h="543560">
                <a:moveTo>
                  <a:pt x="0" y="543560"/>
                </a:moveTo>
                <a:cubicBezTo>
                  <a:pt x="39370" y="534246"/>
                  <a:pt x="78740" y="524933"/>
                  <a:pt x="101600" y="513080"/>
                </a:cubicBezTo>
                <a:cubicBezTo>
                  <a:pt x="124460" y="501227"/>
                  <a:pt x="130387" y="488527"/>
                  <a:pt x="137160" y="472440"/>
                </a:cubicBezTo>
                <a:cubicBezTo>
                  <a:pt x="143933" y="456353"/>
                  <a:pt x="141393" y="495300"/>
                  <a:pt x="142240" y="416560"/>
                </a:cubicBezTo>
                <a:cubicBezTo>
                  <a:pt x="143087" y="337820"/>
                  <a:pt x="142663" y="168910"/>
                  <a:pt x="142240" y="0"/>
                </a:cubicBezTo>
              </a:path>
            </a:pathLst>
          </a:custGeom>
          <a:noFill/>
          <a:ln w="50800">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0836BAB4-9961-3DD1-3DF6-95A5EE33F839}"/>
              </a:ext>
            </a:extLst>
          </p:cNvPr>
          <p:cNvSpPr txBox="1"/>
          <p:nvPr/>
        </p:nvSpPr>
        <p:spPr>
          <a:xfrm>
            <a:off x="2778235" y="6374582"/>
            <a:ext cx="1018984" cy="253916"/>
          </a:xfrm>
          <a:prstGeom prst="rect">
            <a:avLst/>
          </a:prstGeom>
          <a:noFill/>
        </p:spPr>
        <p:txBody>
          <a:bodyPr wrap="square" rtlCol="0">
            <a:spAutoFit/>
          </a:bodyPr>
          <a:lstStyle/>
          <a:p>
            <a:r>
              <a:rPr kumimoji="1" lang="ja-JP" altLang="en-US" sz="1050" b="1" dirty="0"/>
              <a:t>大泉学園駅</a:t>
            </a:r>
          </a:p>
        </p:txBody>
      </p:sp>
      <p:sp>
        <p:nvSpPr>
          <p:cNvPr id="59" name="テキスト ボックス 58">
            <a:extLst>
              <a:ext uri="{FF2B5EF4-FFF2-40B4-BE49-F238E27FC236}">
                <a16:creationId xmlns:a16="http://schemas.microsoft.com/office/drawing/2014/main" id="{A2A36ACE-035E-4169-08A0-4E9C44D802B7}"/>
              </a:ext>
            </a:extLst>
          </p:cNvPr>
          <p:cNvSpPr txBox="1"/>
          <p:nvPr/>
        </p:nvSpPr>
        <p:spPr>
          <a:xfrm>
            <a:off x="3420000" y="6828979"/>
            <a:ext cx="664226" cy="253916"/>
          </a:xfrm>
          <a:prstGeom prst="rect">
            <a:avLst/>
          </a:prstGeom>
          <a:noFill/>
        </p:spPr>
        <p:txBody>
          <a:bodyPr wrap="square" rtlCol="0">
            <a:spAutoFit/>
          </a:bodyPr>
          <a:lstStyle/>
          <a:p>
            <a:r>
              <a:rPr kumimoji="1" lang="ja-JP" altLang="en-US" sz="1050" b="1" dirty="0"/>
              <a:t>大二中</a:t>
            </a:r>
          </a:p>
        </p:txBody>
      </p:sp>
    </p:spTree>
    <p:extLst>
      <p:ext uri="{BB962C8B-B14F-4D97-AF65-F5344CB8AC3E}">
        <p14:creationId xmlns:p14="http://schemas.microsoft.com/office/powerpoint/2010/main" val="158503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475BA62-DF70-EE44-71A1-7FEB60202437}"/>
              </a:ext>
            </a:extLst>
          </p:cNvPr>
          <p:cNvSpPr txBox="1"/>
          <p:nvPr/>
        </p:nvSpPr>
        <p:spPr>
          <a:xfrm>
            <a:off x="0" y="8426"/>
            <a:ext cx="3159760" cy="369332"/>
          </a:xfrm>
          <a:prstGeom prst="rect">
            <a:avLst/>
          </a:prstGeom>
          <a:noFill/>
        </p:spPr>
        <p:txBody>
          <a:bodyPr wrap="square" rtlCol="0">
            <a:spAutoFit/>
          </a:bodyPr>
          <a:lstStyle/>
          <a:p>
            <a:r>
              <a:rPr kumimoji="1" lang="ja-JP" altLang="en-US" dirty="0"/>
              <a:t>付帯説明２</a:t>
            </a:r>
          </a:p>
        </p:txBody>
      </p:sp>
      <p:sp>
        <p:nvSpPr>
          <p:cNvPr id="5" name="テキスト ボックス 4">
            <a:extLst>
              <a:ext uri="{FF2B5EF4-FFF2-40B4-BE49-F238E27FC236}">
                <a16:creationId xmlns:a16="http://schemas.microsoft.com/office/drawing/2014/main" id="{21867615-9BCF-8683-FAAA-BF96B8FB1BFD}"/>
              </a:ext>
            </a:extLst>
          </p:cNvPr>
          <p:cNvSpPr txBox="1"/>
          <p:nvPr/>
        </p:nvSpPr>
        <p:spPr>
          <a:xfrm>
            <a:off x="127967" y="343880"/>
            <a:ext cx="3159760" cy="369332"/>
          </a:xfrm>
          <a:prstGeom prst="rect">
            <a:avLst/>
          </a:prstGeom>
          <a:noFill/>
        </p:spPr>
        <p:txBody>
          <a:bodyPr wrap="square" rtlCol="0">
            <a:spAutoFit/>
          </a:bodyPr>
          <a:lstStyle/>
          <a:p>
            <a:r>
              <a:rPr kumimoji="1" lang="ja-JP" altLang="en-US" dirty="0"/>
              <a:t>区内の各中学校の運動場面積</a:t>
            </a:r>
          </a:p>
        </p:txBody>
      </p:sp>
      <p:sp>
        <p:nvSpPr>
          <p:cNvPr id="11" name="テキスト ボックス 10">
            <a:extLst>
              <a:ext uri="{FF2B5EF4-FFF2-40B4-BE49-F238E27FC236}">
                <a16:creationId xmlns:a16="http://schemas.microsoft.com/office/drawing/2014/main" id="{4D762164-103C-9075-9E6C-1914508D019F}"/>
              </a:ext>
            </a:extLst>
          </p:cNvPr>
          <p:cNvSpPr txBox="1"/>
          <p:nvPr/>
        </p:nvSpPr>
        <p:spPr>
          <a:xfrm>
            <a:off x="5094514" y="932771"/>
            <a:ext cx="725473" cy="369332"/>
          </a:xfrm>
          <a:prstGeom prst="rect">
            <a:avLst/>
          </a:prstGeom>
          <a:noFill/>
        </p:spPr>
        <p:txBody>
          <a:bodyPr wrap="square">
            <a:spAutoFit/>
          </a:bodyPr>
          <a:lstStyle/>
          <a:p>
            <a:r>
              <a:rPr lang="ja-JP" altLang="en-US" dirty="0"/>
              <a:t>より</a:t>
            </a:r>
          </a:p>
        </p:txBody>
      </p:sp>
      <p:pic>
        <p:nvPicPr>
          <p:cNvPr id="15" name="図 14">
            <a:extLst>
              <a:ext uri="{FF2B5EF4-FFF2-40B4-BE49-F238E27FC236}">
                <a16:creationId xmlns:a16="http://schemas.microsoft.com/office/drawing/2014/main" id="{A53CF974-968F-2D37-09FA-F87F35B32D85}"/>
              </a:ext>
            </a:extLst>
          </p:cNvPr>
          <p:cNvPicPr>
            <a:picLocks noChangeAspect="1"/>
          </p:cNvPicPr>
          <p:nvPr/>
        </p:nvPicPr>
        <p:blipFill>
          <a:blip r:embed="rId3"/>
          <a:stretch>
            <a:fillRect/>
          </a:stretch>
        </p:blipFill>
        <p:spPr>
          <a:xfrm>
            <a:off x="87327" y="1313280"/>
            <a:ext cx="5760626" cy="2756375"/>
          </a:xfrm>
          <a:prstGeom prst="rect">
            <a:avLst/>
          </a:prstGeom>
        </p:spPr>
      </p:pic>
      <p:pic>
        <p:nvPicPr>
          <p:cNvPr id="17" name="図 16">
            <a:extLst>
              <a:ext uri="{FF2B5EF4-FFF2-40B4-BE49-F238E27FC236}">
                <a16:creationId xmlns:a16="http://schemas.microsoft.com/office/drawing/2014/main" id="{0E86D281-D1C3-C25D-1BB7-F2F4432A7255}"/>
              </a:ext>
            </a:extLst>
          </p:cNvPr>
          <p:cNvPicPr>
            <a:picLocks noChangeAspect="1"/>
          </p:cNvPicPr>
          <p:nvPr/>
        </p:nvPicPr>
        <p:blipFill>
          <a:blip r:embed="rId4"/>
          <a:stretch>
            <a:fillRect/>
          </a:stretch>
        </p:blipFill>
        <p:spPr>
          <a:xfrm>
            <a:off x="87326" y="4069655"/>
            <a:ext cx="5719113" cy="2175642"/>
          </a:xfrm>
          <a:prstGeom prst="rect">
            <a:avLst/>
          </a:prstGeom>
        </p:spPr>
      </p:pic>
      <p:sp>
        <p:nvSpPr>
          <p:cNvPr id="18" name="四角形: 角を丸くする 17">
            <a:extLst>
              <a:ext uri="{FF2B5EF4-FFF2-40B4-BE49-F238E27FC236}">
                <a16:creationId xmlns:a16="http://schemas.microsoft.com/office/drawing/2014/main" id="{68634F4C-56CD-2473-57AE-4BBFB3BCA26B}"/>
              </a:ext>
            </a:extLst>
          </p:cNvPr>
          <p:cNvSpPr/>
          <p:nvPr/>
        </p:nvSpPr>
        <p:spPr>
          <a:xfrm>
            <a:off x="87326" y="3736441"/>
            <a:ext cx="5830874" cy="317974"/>
          </a:xfrm>
          <a:prstGeom prst="roundRect">
            <a:avLst/>
          </a:prstGeom>
          <a:noFill/>
          <a:ln w="254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29FDA15B-6C7D-C871-3097-A37454E403FB}"/>
              </a:ext>
            </a:extLst>
          </p:cNvPr>
          <p:cNvSpPr/>
          <p:nvPr/>
        </p:nvSpPr>
        <p:spPr>
          <a:xfrm>
            <a:off x="87326" y="5804001"/>
            <a:ext cx="5830874" cy="157480"/>
          </a:xfrm>
          <a:prstGeom prst="roundRect">
            <a:avLst/>
          </a:prstGeom>
          <a:noFill/>
          <a:ln w="254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E6DFDFA-41A7-6728-1BC5-9E761A04A35F}"/>
              </a:ext>
            </a:extLst>
          </p:cNvPr>
          <p:cNvSpPr/>
          <p:nvPr/>
        </p:nvSpPr>
        <p:spPr>
          <a:xfrm>
            <a:off x="62363" y="5277320"/>
            <a:ext cx="5830874" cy="157480"/>
          </a:xfrm>
          <a:prstGeom prst="roundRect">
            <a:avLst/>
          </a:prstGeom>
          <a:noFill/>
          <a:ln w="25400">
            <a:solidFill>
              <a:srgbClr val="00B0F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7B5CC380-03CD-6B8C-08B2-FAB4F18FA253}"/>
              </a:ext>
            </a:extLst>
          </p:cNvPr>
          <p:cNvPicPr>
            <a:picLocks noChangeAspect="1"/>
          </p:cNvPicPr>
          <p:nvPr/>
        </p:nvPicPr>
        <p:blipFill>
          <a:blip r:embed="rId5"/>
          <a:stretch>
            <a:fillRect/>
          </a:stretch>
        </p:blipFill>
        <p:spPr>
          <a:xfrm>
            <a:off x="3415694" y="329578"/>
            <a:ext cx="1668056" cy="960135"/>
          </a:xfrm>
          <a:prstGeom prst="rect">
            <a:avLst/>
          </a:prstGeom>
        </p:spPr>
      </p:pic>
      <p:sp>
        <p:nvSpPr>
          <p:cNvPr id="24" name="テキスト ボックス 23">
            <a:extLst>
              <a:ext uri="{FF2B5EF4-FFF2-40B4-BE49-F238E27FC236}">
                <a16:creationId xmlns:a16="http://schemas.microsoft.com/office/drawing/2014/main" id="{71518356-D2FD-C3A1-219F-31319ED3D773}"/>
              </a:ext>
            </a:extLst>
          </p:cNvPr>
          <p:cNvSpPr txBox="1"/>
          <p:nvPr/>
        </p:nvSpPr>
        <p:spPr>
          <a:xfrm>
            <a:off x="-23654" y="6276011"/>
            <a:ext cx="6099334" cy="1323439"/>
          </a:xfrm>
          <a:prstGeom prst="rect">
            <a:avLst/>
          </a:prstGeom>
          <a:noFill/>
        </p:spPr>
        <p:txBody>
          <a:bodyPr wrap="square">
            <a:spAutoFit/>
          </a:bodyPr>
          <a:lstStyle/>
          <a:p>
            <a:r>
              <a:rPr lang="ja-JP" altLang="en-US" sz="1600" dirty="0"/>
              <a:t>令和</a:t>
            </a:r>
            <a:r>
              <a:rPr lang="en-US" altLang="ja-JP" sz="1600" dirty="0"/>
              <a:t>7</a:t>
            </a:r>
            <a:r>
              <a:rPr lang="ja-JP" altLang="en-US" sz="1600" dirty="0"/>
              <a:t>年１月</a:t>
            </a:r>
            <a:r>
              <a:rPr lang="en-US" altLang="ja-JP" sz="1600" dirty="0"/>
              <a:t>16</a:t>
            </a:r>
            <a:r>
              <a:rPr lang="ja-JP" altLang="en-US" sz="1600" dirty="0"/>
              <a:t>日</a:t>
            </a:r>
            <a:r>
              <a:rPr lang="en-US" altLang="ja-JP" sz="1600" dirty="0"/>
              <a:t>(</a:t>
            </a:r>
            <a:r>
              <a:rPr lang="ja-JP" altLang="en-US" sz="1600" dirty="0"/>
              <a:t>木</a:t>
            </a:r>
            <a:r>
              <a:rPr lang="en-US" altLang="ja-JP" sz="1600" dirty="0"/>
              <a:t>)</a:t>
            </a:r>
            <a:r>
              <a:rPr lang="ja-JP" altLang="en-US" sz="1600" dirty="0"/>
              <a:t>素案での運動場面積</a:t>
            </a:r>
            <a:r>
              <a:rPr lang="en-US" altLang="ja-JP" sz="1600" dirty="0"/>
              <a:t>7300m</a:t>
            </a:r>
            <a:r>
              <a:rPr lang="en-US" altLang="ja-JP" sz="2000" baseline="30000" dirty="0"/>
              <a:t>2</a:t>
            </a:r>
            <a:r>
              <a:rPr lang="ja-JP" altLang="en-US" sz="1600" dirty="0"/>
              <a:t>よりも狭い学校は存在するが、任意の大きさの用地取得が可能であった光が丘第二、第三、大泉桜学園の例が教育上、必要にして十分な面積と考えられるので、その運動場面積は整形地において</a:t>
            </a:r>
            <a:r>
              <a:rPr lang="en-US" altLang="ja-JP" sz="1600" dirty="0"/>
              <a:t>8400</a:t>
            </a:r>
            <a:r>
              <a:rPr kumimoji="0"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a:t>
            </a:r>
            <a:r>
              <a:rPr kumimoji="0" lang="en-US" altLang="ja-JP" sz="2000" b="0" i="0" u="none" strike="noStrike" kern="1200" cap="none" spc="0" normalizeH="0" baseline="30000" noProof="0" dirty="0">
                <a:ln>
                  <a:noFill/>
                </a:ln>
                <a:solidFill>
                  <a:prstClr val="black"/>
                </a:solidFill>
                <a:effectLst/>
                <a:uLnTx/>
                <a:uFillTx/>
                <a:latin typeface="Calibri" panose="020F0502020204030204"/>
                <a:ea typeface="游ゴシック" panose="020B0400000000000000" pitchFamily="50" charset="-128"/>
                <a:cs typeface="+mn-cs"/>
              </a:rPr>
              <a:t>2</a:t>
            </a:r>
            <a:r>
              <a:rPr lang="ja-JP" altLang="en-US" sz="1600" dirty="0"/>
              <a:t>程度と考えられる。</a:t>
            </a:r>
          </a:p>
        </p:txBody>
      </p:sp>
      <p:sp>
        <p:nvSpPr>
          <p:cNvPr id="25" name="テキスト ボックス 24">
            <a:extLst>
              <a:ext uri="{FF2B5EF4-FFF2-40B4-BE49-F238E27FC236}">
                <a16:creationId xmlns:a16="http://schemas.microsoft.com/office/drawing/2014/main" id="{E4FB351A-3D5D-E48C-BE4C-89331037319B}"/>
              </a:ext>
            </a:extLst>
          </p:cNvPr>
          <p:cNvSpPr txBox="1"/>
          <p:nvPr/>
        </p:nvSpPr>
        <p:spPr>
          <a:xfrm>
            <a:off x="6075680" y="8426"/>
            <a:ext cx="4452606" cy="369332"/>
          </a:xfrm>
          <a:prstGeom prst="rect">
            <a:avLst/>
          </a:prstGeom>
          <a:noFill/>
        </p:spPr>
        <p:txBody>
          <a:bodyPr wrap="square" rtlCol="0">
            <a:spAutoFit/>
          </a:bodyPr>
          <a:lstStyle/>
          <a:p>
            <a:r>
              <a:rPr kumimoji="1" lang="ja-JP" altLang="en-US" dirty="0"/>
              <a:t>練馬区内、小中学校の学校施設建築年次</a:t>
            </a:r>
          </a:p>
        </p:txBody>
      </p:sp>
      <p:sp>
        <p:nvSpPr>
          <p:cNvPr id="27" name="テキスト ボックス 26">
            <a:extLst>
              <a:ext uri="{FF2B5EF4-FFF2-40B4-BE49-F238E27FC236}">
                <a16:creationId xmlns:a16="http://schemas.microsoft.com/office/drawing/2014/main" id="{CF933A4E-675C-959F-DF4F-BA728BFFFD9A}"/>
              </a:ext>
            </a:extLst>
          </p:cNvPr>
          <p:cNvSpPr txBox="1"/>
          <p:nvPr/>
        </p:nvSpPr>
        <p:spPr>
          <a:xfrm>
            <a:off x="6327008" y="326510"/>
            <a:ext cx="3754120" cy="553998"/>
          </a:xfrm>
          <a:prstGeom prst="rect">
            <a:avLst/>
          </a:prstGeom>
          <a:noFill/>
        </p:spPr>
        <p:txBody>
          <a:bodyPr wrap="square">
            <a:spAutoFit/>
          </a:bodyPr>
          <a:lstStyle/>
          <a:p>
            <a:r>
              <a:rPr lang="zh-TW" altLang="en-US" sz="1600" dirty="0">
                <a:latin typeface="BIZ UDPゴシック" panose="020B0400000000000000" pitchFamily="50" charset="-128"/>
                <a:ea typeface="BIZ UDPゴシック" panose="020B0400000000000000" pitchFamily="50" charset="-128"/>
              </a:rPr>
              <a:t>練馬区学校施設管理基本計画</a:t>
            </a:r>
            <a:endParaRPr lang="en-US" altLang="zh-TW"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平成</a:t>
            </a:r>
            <a:r>
              <a:rPr lang="en-US" altLang="ja-JP" sz="1400" dirty="0">
                <a:latin typeface="BIZ UDPゴシック" panose="020B0400000000000000" pitchFamily="50" charset="-128"/>
                <a:ea typeface="BIZ UDPゴシック" panose="020B0400000000000000" pitchFamily="50" charset="-128"/>
              </a:rPr>
              <a:t>2 9 </a:t>
            </a:r>
            <a:r>
              <a:rPr lang="ja-JP" altLang="en-US" sz="1400" dirty="0">
                <a:latin typeface="BIZ UDPゴシック" panose="020B0400000000000000" pitchFamily="50" charset="-128"/>
                <a:ea typeface="BIZ UDPゴシック" panose="020B0400000000000000" pitchFamily="50" charset="-128"/>
              </a:rPr>
              <a:t>年 </a:t>
            </a:r>
            <a:r>
              <a:rPr lang="en-US" altLang="ja-JP" sz="1400" dirty="0">
                <a:latin typeface="BIZ UDPゴシック" panose="020B0400000000000000" pitchFamily="50" charset="-128"/>
                <a:ea typeface="BIZ UDPゴシック" panose="020B0400000000000000" pitchFamily="50" charset="-128"/>
              </a:rPr>
              <a:t>3 </a:t>
            </a:r>
            <a:r>
              <a:rPr lang="ja-JP" altLang="en-US" sz="1400" dirty="0">
                <a:latin typeface="BIZ UDPゴシック" panose="020B0400000000000000" pitchFamily="50" charset="-128"/>
                <a:ea typeface="BIZ UDPゴシック" panose="020B0400000000000000" pitchFamily="50" charset="-128"/>
              </a:rPr>
              <a:t>月　</a:t>
            </a:r>
            <a:r>
              <a:rPr lang="zh-TW" altLang="en-US" sz="1400" dirty="0">
                <a:latin typeface="BIZ UDPゴシック" panose="020B0400000000000000" pitchFamily="50" charset="-128"/>
                <a:ea typeface="BIZ UDPゴシック" panose="020B0400000000000000" pitchFamily="50" charset="-128"/>
              </a:rPr>
              <a:t>練馬区教育委員会</a:t>
            </a:r>
            <a:r>
              <a:rPr lang="ja-JP" altLang="en-US" sz="1400" dirty="0">
                <a:latin typeface="BIZ UDPゴシック" panose="020B0400000000000000" pitchFamily="50" charset="-128"/>
                <a:ea typeface="BIZ UDPゴシック" panose="020B0400000000000000" pitchFamily="50" charset="-128"/>
              </a:rPr>
              <a:t>　より</a:t>
            </a:r>
          </a:p>
        </p:txBody>
      </p:sp>
      <p:pic>
        <p:nvPicPr>
          <p:cNvPr id="29" name="図 28">
            <a:extLst>
              <a:ext uri="{FF2B5EF4-FFF2-40B4-BE49-F238E27FC236}">
                <a16:creationId xmlns:a16="http://schemas.microsoft.com/office/drawing/2014/main" id="{CBD7ED11-1130-D0F6-E160-4FE0FCDCD694}"/>
              </a:ext>
            </a:extLst>
          </p:cNvPr>
          <p:cNvPicPr>
            <a:picLocks noChangeAspect="1"/>
          </p:cNvPicPr>
          <p:nvPr/>
        </p:nvPicPr>
        <p:blipFill>
          <a:blip r:embed="rId6"/>
          <a:stretch>
            <a:fillRect/>
          </a:stretch>
        </p:blipFill>
        <p:spPr>
          <a:xfrm>
            <a:off x="5994356" y="880508"/>
            <a:ext cx="4611168" cy="6226858"/>
          </a:xfrm>
          <a:prstGeom prst="rect">
            <a:avLst/>
          </a:prstGeom>
        </p:spPr>
      </p:pic>
      <p:sp>
        <p:nvSpPr>
          <p:cNvPr id="30" name="四角形: 角を丸くする 29">
            <a:extLst>
              <a:ext uri="{FF2B5EF4-FFF2-40B4-BE49-F238E27FC236}">
                <a16:creationId xmlns:a16="http://schemas.microsoft.com/office/drawing/2014/main" id="{D1AAA5D1-A5B4-3501-4066-873AA6177A06}"/>
              </a:ext>
            </a:extLst>
          </p:cNvPr>
          <p:cNvSpPr/>
          <p:nvPr/>
        </p:nvSpPr>
        <p:spPr>
          <a:xfrm>
            <a:off x="7520160" y="4148742"/>
            <a:ext cx="1559560" cy="143858"/>
          </a:xfrm>
          <a:prstGeom prst="roundRect">
            <a:avLst/>
          </a:prstGeom>
          <a:noFill/>
          <a:ln w="254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6740091D-ED8A-6FE0-A089-1548AE94E0AF}"/>
              </a:ext>
            </a:extLst>
          </p:cNvPr>
          <p:cNvSpPr txBox="1"/>
          <p:nvPr/>
        </p:nvSpPr>
        <p:spPr>
          <a:xfrm>
            <a:off x="5994356" y="7014675"/>
            <a:ext cx="4658404" cy="584775"/>
          </a:xfrm>
          <a:prstGeom prst="rect">
            <a:avLst/>
          </a:prstGeom>
          <a:noFill/>
        </p:spPr>
        <p:txBody>
          <a:bodyPr wrap="square">
            <a:spAutoFit/>
          </a:bodyPr>
          <a:lstStyle/>
          <a:p>
            <a:r>
              <a:rPr lang="ja-JP" altLang="en-US" sz="1600" dirty="0"/>
              <a:t>大二中は築５０年を超えるが、それ以上の学校も多く、改築優先度は中位</a:t>
            </a:r>
          </a:p>
        </p:txBody>
      </p:sp>
    </p:spTree>
    <p:extLst>
      <p:ext uri="{BB962C8B-B14F-4D97-AF65-F5344CB8AC3E}">
        <p14:creationId xmlns:p14="http://schemas.microsoft.com/office/powerpoint/2010/main" val="18203128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5882</TotalTime>
  <Words>916</Words>
  <Application>Microsoft Office PowerPoint</Application>
  <PresentationFormat>ユーザー設定</PresentationFormat>
  <Paragraphs>105</Paragraphs>
  <Slides>3</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BIZ UDPゴシック</vt:lpstr>
      <vt:lpstr>HiraKakuProN-W3</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Hiroshi Sukegawa</dc:creator>
  <cp:lastModifiedBy>Hiroshi Sukegawa</cp:lastModifiedBy>
  <cp:revision>16</cp:revision>
  <dcterms:created xsi:type="dcterms:W3CDTF">2025-01-31T06:45:36Z</dcterms:created>
  <dcterms:modified xsi:type="dcterms:W3CDTF">2025-02-04T08:47:51Z</dcterms:modified>
</cp:coreProperties>
</file>